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24" r:id="rId3"/>
    <p:sldId id="259" r:id="rId5"/>
    <p:sldId id="258" r:id="rId6"/>
    <p:sldId id="325" r:id="rId7"/>
    <p:sldId id="327" r:id="rId8"/>
    <p:sldId id="329" r:id="rId9"/>
    <p:sldId id="330" r:id="rId10"/>
    <p:sldId id="331" r:id="rId11"/>
    <p:sldId id="332" r:id="rId12"/>
    <p:sldId id="333" r:id="rId13"/>
    <p:sldId id="334" r:id="rId14"/>
    <p:sldId id="307" r:id="rId15"/>
    <p:sldId id="336" r:id="rId16"/>
    <p:sldId id="337" r:id="rId17"/>
    <p:sldId id="338" r:id="rId18"/>
    <p:sldId id="339" r:id="rId19"/>
    <p:sldId id="340" r:id="rId20"/>
    <p:sldId id="341" r:id="rId21"/>
    <p:sldId id="342"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58" r:id="rId38"/>
    <p:sldId id="359" r:id="rId39"/>
    <p:sldId id="360" r:id="rId40"/>
    <p:sldId id="361" r:id="rId41"/>
    <p:sldId id="362" r:id="rId42"/>
    <p:sldId id="363" r:id="rId43"/>
    <p:sldId id="364" r:id="rId44"/>
    <p:sldId id="365" r:id="rId45"/>
    <p:sldId id="366" r:id="rId46"/>
    <p:sldId id="367" r:id="rId47"/>
    <p:sldId id="368" r:id="rId48"/>
    <p:sldId id="369" r:id="rId49"/>
    <p:sldId id="370" r:id="rId50"/>
    <p:sldId id="371" r:id="rId51"/>
    <p:sldId id="372" r:id="rId52"/>
    <p:sldId id="373" r:id="rId53"/>
    <p:sldId id="374" r:id="rId54"/>
    <p:sldId id="375" r:id="rId55"/>
    <p:sldId id="376" r:id="rId56"/>
    <p:sldId id="377" r:id="rId57"/>
    <p:sldId id="378" r:id="rId58"/>
    <p:sldId id="379" r:id="rId59"/>
    <p:sldId id="380" r:id="rId60"/>
    <p:sldId id="381" r:id="rId61"/>
    <p:sldId id="382" r:id="rId62"/>
    <p:sldId id="383" r:id="rId63"/>
    <p:sldId id="384" r:id="rId64"/>
    <p:sldId id="385" r:id="rId65"/>
    <p:sldId id="386" r:id="rId66"/>
    <p:sldId id="387" r:id="rId67"/>
    <p:sldId id="397" r:id="rId68"/>
    <p:sldId id="390" r:id="rId69"/>
    <p:sldId id="389" r:id="rId70"/>
    <p:sldId id="396" r:id="rId71"/>
    <p:sldId id="391" r:id="rId72"/>
    <p:sldId id="392" r:id="rId73"/>
    <p:sldId id="393" r:id="rId74"/>
    <p:sldId id="394" r:id="rId75"/>
    <p:sldId id="395" r:id="rId76"/>
    <p:sldId id="388" r:id="rId77"/>
  </p:sldIdLst>
  <p:sldSz cx="12192000" cy="6858000"/>
  <p:notesSz cx="7103745" cy="10234295"/>
  <p:custDataLst>
    <p:tags r:id="rId8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5F5A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1" Type="http://schemas.openxmlformats.org/officeDocument/2006/relationships/tags" Target="tags/tag7.xml"/><Relationship Id="rId80" Type="http://schemas.openxmlformats.org/officeDocument/2006/relationships/tableStyles" Target="tableStyles.xml"/><Relationship Id="rId8" Type="http://schemas.openxmlformats.org/officeDocument/2006/relationships/slide" Target="slides/slide5.xml"/><Relationship Id="rId79" Type="http://schemas.openxmlformats.org/officeDocument/2006/relationships/viewProps" Target="viewProps.xml"/><Relationship Id="rId78" Type="http://schemas.openxmlformats.org/officeDocument/2006/relationships/presProps" Target="presProps.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8"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47550-C0B0-4D3C-9275-60608157995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47550-C0B0-4D3C-9275-60608157995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47550-C0B0-4D3C-9275-60608157995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47550-C0B0-4D3C-9275-60608157995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47550-C0B0-4D3C-9275-606081579955}"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47550-C0B0-4D3C-9275-606081579955}"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47550-C0B0-4D3C-9275-606081579955}"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9ED848-0CDF-41C6-B89F-AE8143ADAA68}"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279" y="1122464"/>
            <a:ext cx="9145673" cy="2387815"/>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279" y="3602363"/>
            <a:ext cx="9145673" cy="1655911"/>
          </a:xfrm>
        </p:spPr>
        <p:txBody>
          <a:bodyPr/>
          <a:lstStyle>
            <a:lvl1pPr marL="0" indent="0" algn="ctr">
              <a:buNone/>
              <a:defRPr sz="2400"/>
            </a:lvl1pPr>
            <a:lvl2pPr marL="456565" indent="0" algn="ctr">
              <a:buNone/>
              <a:defRPr sz="2000"/>
            </a:lvl2pPr>
            <a:lvl3pPr marL="915035" indent="0" algn="ctr">
              <a:buNone/>
              <a:defRPr sz="1800"/>
            </a:lvl3pPr>
            <a:lvl4pPr marL="1371600" indent="0" algn="ctr">
              <a:buNone/>
              <a:defRPr sz="1600"/>
            </a:lvl4pPr>
            <a:lvl5pPr marL="1828800" indent="0" algn="ctr">
              <a:buNone/>
              <a:defRPr sz="1600"/>
            </a:lvl5pPr>
            <a:lvl6pPr marL="2286000" indent="0" algn="ctr">
              <a:buNone/>
              <a:defRPr sz="1600"/>
            </a:lvl6pPr>
            <a:lvl7pPr marL="2743835" indent="0" algn="ctr">
              <a:buNone/>
              <a:defRPr sz="1600"/>
            </a:lvl7pPr>
            <a:lvl8pPr marL="3200400" indent="0" algn="ctr">
              <a:buNone/>
              <a:defRPr sz="1600"/>
            </a:lvl8pPr>
            <a:lvl9pPr marL="3658235"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003" y="1709892"/>
            <a:ext cx="10517524" cy="2852994"/>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003" y="4589877"/>
            <a:ext cx="10517524" cy="1500322"/>
          </a:xfrm>
        </p:spPr>
        <p:txBody>
          <a:bodyPr/>
          <a:lstStyle>
            <a:lvl1pPr marL="0" indent="0">
              <a:buNone/>
              <a:defRPr sz="2400">
                <a:solidFill>
                  <a:schemeClr val="tx1">
                    <a:tint val="75000"/>
                  </a:schemeClr>
                </a:solidFill>
              </a:defRPr>
            </a:lvl1pPr>
            <a:lvl2pPr marL="456565" indent="0">
              <a:buNone/>
              <a:defRPr sz="2000">
                <a:solidFill>
                  <a:schemeClr val="tx1">
                    <a:tint val="75000"/>
                  </a:schemeClr>
                </a:solidFill>
              </a:defRPr>
            </a:lvl2pPr>
            <a:lvl3pPr marL="915035"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835" indent="0">
              <a:buNone/>
              <a:defRPr sz="1600">
                <a:solidFill>
                  <a:schemeClr val="tx1">
                    <a:tint val="75000"/>
                  </a:schemeClr>
                </a:solidFill>
              </a:defRPr>
            </a:lvl7pPr>
            <a:lvl8pPr marL="3200400" indent="0">
              <a:buNone/>
              <a:defRPr sz="1600">
                <a:solidFill>
                  <a:schemeClr val="tx1">
                    <a:tint val="75000"/>
                  </a:schemeClr>
                </a:solidFill>
              </a:defRPr>
            </a:lvl8pPr>
            <a:lvl9pPr marL="3658235"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353" y="1825790"/>
            <a:ext cx="5182548" cy="435173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3329" y="1825790"/>
            <a:ext cx="5182548" cy="435173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941" y="365158"/>
            <a:ext cx="10517524" cy="132568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991" y="1778598"/>
            <a:ext cx="4874466" cy="823986"/>
          </a:xfrm>
        </p:spPr>
        <p:txBody>
          <a:bodyPr anchor="ctr" anchorCtr="0"/>
          <a:lstStyle>
            <a:lvl1pPr marL="0" indent="0">
              <a:buNone/>
              <a:defRPr sz="2800"/>
            </a:lvl1pPr>
            <a:lvl2pPr marL="456565" indent="0">
              <a:buNone/>
              <a:defRPr sz="2400"/>
            </a:lvl2pPr>
            <a:lvl3pPr marL="915035" indent="0">
              <a:buNone/>
              <a:defRPr sz="2000"/>
            </a:lvl3pPr>
            <a:lvl4pPr marL="1371600" indent="0">
              <a:buNone/>
              <a:defRPr sz="1800"/>
            </a:lvl4pPr>
            <a:lvl5pPr marL="1828800" indent="0">
              <a:buNone/>
              <a:defRPr sz="1800"/>
            </a:lvl5pPr>
            <a:lvl6pPr marL="2286000" indent="0">
              <a:buNone/>
              <a:defRPr sz="1800"/>
            </a:lvl6pPr>
            <a:lvl7pPr marL="2743835" indent="0">
              <a:buNone/>
              <a:defRPr sz="1800"/>
            </a:lvl7pPr>
            <a:lvl8pPr marL="3200400" indent="0">
              <a:buNone/>
              <a:defRPr sz="1800"/>
            </a:lvl8pPr>
            <a:lvl9pPr marL="3658235"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991" y="2665619"/>
            <a:ext cx="4874466" cy="352460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8083" y="1778598"/>
            <a:ext cx="4898472" cy="823986"/>
          </a:xfrm>
        </p:spPr>
        <p:txBody>
          <a:bodyPr anchor="ctr" anchorCtr="0"/>
          <a:lstStyle>
            <a:lvl1pPr marL="0" indent="0">
              <a:buNone/>
              <a:defRPr sz="2800"/>
            </a:lvl1pPr>
            <a:lvl2pPr marL="456565" indent="0">
              <a:buNone/>
              <a:defRPr sz="2400"/>
            </a:lvl2pPr>
            <a:lvl3pPr marL="915035" indent="0">
              <a:buNone/>
              <a:defRPr sz="2000"/>
            </a:lvl3pPr>
            <a:lvl4pPr marL="1371600" indent="0">
              <a:buNone/>
              <a:defRPr sz="1800"/>
            </a:lvl4pPr>
            <a:lvl5pPr marL="1828800" indent="0">
              <a:buNone/>
              <a:defRPr sz="1800"/>
            </a:lvl5pPr>
            <a:lvl6pPr marL="2286000" indent="0">
              <a:buNone/>
              <a:defRPr sz="1800"/>
            </a:lvl6pPr>
            <a:lvl7pPr marL="2743835" indent="0">
              <a:buNone/>
              <a:defRPr sz="1800"/>
            </a:lvl7pPr>
            <a:lvl8pPr marL="3200400" indent="0">
              <a:buNone/>
              <a:defRPr sz="1800"/>
            </a:lvl8pPr>
            <a:lvl9pPr marL="3658235"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8083" y="2665619"/>
            <a:ext cx="4898472" cy="352460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941" y="457241"/>
            <a:ext cx="4166111" cy="1600344"/>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136" y="457242"/>
            <a:ext cx="6173329" cy="5404337"/>
          </a:xfrm>
        </p:spPr>
        <p:txBody>
          <a:bodyPr/>
          <a:lstStyle>
            <a:lvl1pPr marL="0" indent="0">
              <a:buNone/>
              <a:defRPr sz="3200"/>
            </a:lvl1pPr>
            <a:lvl2pPr marL="456565" indent="0">
              <a:buNone/>
              <a:defRPr sz="2800"/>
            </a:lvl2pPr>
            <a:lvl3pPr marL="915035" indent="0">
              <a:buNone/>
              <a:defRPr sz="2400"/>
            </a:lvl3pPr>
            <a:lvl4pPr marL="1371600" indent="0">
              <a:buNone/>
              <a:defRPr sz="2000"/>
            </a:lvl4pPr>
            <a:lvl5pPr marL="1828800" indent="0">
              <a:buNone/>
              <a:defRPr sz="2000"/>
            </a:lvl5pPr>
            <a:lvl6pPr marL="2286000" indent="0">
              <a:buNone/>
              <a:defRPr sz="2000"/>
            </a:lvl6pPr>
            <a:lvl7pPr marL="2743835" indent="0">
              <a:buNone/>
              <a:defRPr sz="2000"/>
            </a:lvl7pPr>
            <a:lvl8pPr marL="3200400" indent="0">
              <a:buNone/>
              <a:defRPr sz="2000"/>
            </a:lvl8pPr>
            <a:lvl9pPr marL="3658235" indent="0">
              <a:buNone/>
              <a:defRPr sz="2000"/>
            </a:lvl9pPr>
          </a:lstStyle>
          <a:p>
            <a:endParaRPr lang="zh-CN" altLang="en-US"/>
          </a:p>
        </p:txBody>
      </p:sp>
      <p:sp>
        <p:nvSpPr>
          <p:cNvPr id="4" name="文本占位符 3"/>
          <p:cNvSpPr>
            <a:spLocks noGrp="1"/>
          </p:cNvSpPr>
          <p:nvPr>
            <p:ph type="body" sz="half" idx="2"/>
          </p:nvPr>
        </p:nvSpPr>
        <p:spPr>
          <a:xfrm>
            <a:off x="839941" y="2057586"/>
            <a:ext cx="4166111" cy="3811932"/>
          </a:xfrm>
        </p:spPr>
        <p:txBody>
          <a:bodyPr/>
          <a:lstStyle>
            <a:lvl1pPr marL="0" indent="0">
              <a:buNone/>
              <a:defRPr sz="2000"/>
            </a:lvl1pPr>
            <a:lvl2pPr marL="456565" indent="0">
              <a:buNone/>
              <a:defRPr sz="1800"/>
            </a:lvl2pPr>
            <a:lvl3pPr marL="915035" indent="0">
              <a:buNone/>
              <a:defRPr sz="1600"/>
            </a:lvl3pPr>
            <a:lvl4pPr marL="1371600" indent="0">
              <a:buNone/>
              <a:defRPr sz="1395"/>
            </a:lvl4pPr>
            <a:lvl5pPr marL="1828800" indent="0">
              <a:buNone/>
              <a:defRPr sz="1395"/>
            </a:lvl5pPr>
            <a:lvl6pPr marL="2286000" indent="0">
              <a:buNone/>
              <a:defRPr sz="1395"/>
            </a:lvl6pPr>
            <a:lvl7pPr marL="2743835" indent="0">
              <a:buNone/>
              <a:defRPr sz="1395"/>
            </a:lvl7pPr>
            <a:lvl8pPr marL="3200400" indent="0">
              <a:buNone/>
              <a:defRPr sz="1395"/>
            </a:lvl8pPr>
            <a:lvl9pPr marL="3658235" indent="0">
              <a:buNone/>
              <a:defRPr sz="139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6496" y="365158"/>
            <a:ext cx="2629381" cy="581236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353" y="365158"/>
            <a:ext cx="7735715" cy="581236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353" y="365158"/>
            <a:ext cx="10517524" cy="58123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cxnSp>
        <p:nvCxnSpPr>
          <p:cNvPr id="2" name="直接连接符 1"/>
          <p:cNvCxnSpPr/>
          <p:nvPr userDrawn="1"/>
        </p:nvCxnSpPr>
        <p:spPr>
          <a:xfrm>
            <a:off x="1007435" y="833864"/>
            <a:ext cx="1046516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 name="Group 7"/>
          <p:cNvGrpSpPr/>
          <p:nvPr userDrawn="1"/>
        </p:nvGrpSpPr>
        <p:grpSpPr bwMode="auto">
          <a:xfrm>
            <a:off x="431371" y="390527"/>
            <a:ext cx="520496" cy="274639"/>
            <a:chOff x="0" y="0"/>
            <a:chExt cx="1041399" cy="549275"/>
          </a:xfrm>
        </p:grpSpPr>
        <p:sp>
          <p:nvSpPr>
            <p:cNvPr id="4"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dirty="0"/>
            </a:p>
          </p:txBody>
        </p:sp>
        <p:sp>
          <p:nvSpPr>
            <p:cNvPr id="5"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6"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grpSp>
      <p:sp>
        <p:nvSpPr>
          <p:cNvPr id="7" name="TextBox 15"/>
          <p:cNvSpPr txBox="1"/>
          <p:nvPr userDrawn="1"/>
        </p:nvSpPr>
        <p:spPr>
          <a:xfrm>
            <a:off x="10800524" y="322661"/>
            <a:ext cx="895129" cy="461665"/>
          </a:xfrm>
          <a:prstGeom prst="rect">
            <a:avLst/>
          </a:prstGeom>
          <a:noFill/>
        </p:spPr>
        <p:txBody>
          <a:bodyPr wrap="square" rtlCol="0">
            <a:spAutoFit/>
          </a:bodyPr>
          <a:lstStyle/>
          <a:p>
            <a:pPr algn="ctr"/>
            <a:fld id="{2EEF1883-7A0E-4F66-9932-E581691AD397}" type="slidenum">
              <a:rPr lang="zh-CN" altLang="en-US" sz="2400" b="0" smtClean="0">
                <a:solidFill>
                  <a:schemeClr val="accent1"/>
                </a:solidFill>
                <a:latin typeface="+mn-ea"/>
              </a:rPr>
            </a:fld>
            <a:r>
              <a:rPr lang="zh-CN" altLang="en-US" sz="2400" b="0" dirty="0">
                <a:solidFill>
                  <a:schemeClr val="accent1"/>
                </a:solidFill>
                <a:latin typeface="+mn-ea"/>
              </a:rPr>
              <a:t> </a:t>
            </a:r>
            <a:endParaRPr lang="zh-CN" altLang="en-US" sz="2400" b="0" dirty="0">
              <a:solidFill>
                <a:schemeClr val="accent1"/>
              </a:solidFill>
              <a:latin typeface="+mn-ea"/>
            </a:endParaRPr>
          </a:p>
        </p:txBody>
      </p:sp>
      <p:sp>
        <p:nvSpPr>
          <p:cNvPr id="8" name="Title 1"/>
          <p:cNvSpPr txBox="1"/>
          <p:nvPr userDrawn="1"/>
        </p:nvSpPr>
        <p:spPr>
          <a:xfrm>
            <a:off x="1143840" y="266933"/>
            <a:ext cx="5625260"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chemeClr val="tx1">
                    <a:lumMod val="75000"/>
                    <a:lumOff val="25000"/>
                  </a:schemeClr>
                </a:solidFill>
                <a:latin typeface="+mn-ea"/>
                <a:ea typeface="+mn-ea"/>
              </a:rPr>
              <a:t>企业概况介绍</a:t>
            </a:r>
            <a:endParaRPr lang="zh-CN" altLang="en-US" sz="2400" b="1" dirty="0">
              <a:solidFill>
                <a:schemeClr val="tx1">
                  <a:lumMod val="75000"/>
                  <a:lumOff val="2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
                                        </p:tgtEl>
                                        <p:attrNameLst>
                                          <p:attrName>ppt_y</p:attrName>
                                        </p:attrNameLst>
                                      </p:cBhvr>
                                      <p:tavLst>
                                        <p:tav tm="0">
                                          <p:val>
                                            <p:strVal val="#ppt_y"/>
                                          </p:val>
                                        </p:tav>
                                        <p:tav tm="100000">
                                          <p:val>
                                            <p:strVal val="#ppt_y"/>
                                          </p:val>
                                        </p:tav>
                                      </p:tavLst>
                                    </p:anim>
                                    <p:anim calcmode="lin" valueType="num">
                                      <p:cBhvr>
                                        <p:cTn id="1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53" y="365158"/>
            <a:ext cx="10517524" cy="132568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53" y="1825790"/>
            <a:ext cx="10517524" cy="435173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353" y="6356923"/>
            <a:ext cx="2743702" cy="365158"/>
          </a:xfrm>
          <a:prstGeom prst="rect">
            <a:avLst/>
          </a:prstGeom>
        </p:spPr>
        <p:txBody>
          <a:bodyPr vert="horz" lIns="91440" tIns="45720" rIns="91440" bIns="45720" rtlCol="0" anchor="ctr"/>
          <a:lstStyle>
            <a:lvl1pPr algn="l">
              <a:defRPr sz="1195">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9339" y="6356923"/>
            <a:ext cx="4115553" cy="365158"/>
          </a:xfrm>
          <a:prstGeom prst="rect">
            <a:avLst/>
          </a:prstGeom>
        </p:spPr>
        <p:txBody>
          <a:bodyPr vert="horz" lIns="91440" tIns="45720" rIns="91440" bIns="45720" rtlCol="0" anchor="ctr"/>
          <a:lstStyle>
            <a:lvl1pPr algn="ctr">
              <a:defRPr sz="119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2175" y="6356923"/>
            <a:ext cx="2743702" cy="365158"/>
          </a:xfrm>
          <a:prstGeom prst="rect">
            <a:avLst/>
          </a:prstGeom>
        </p:spPr>
        <p:txBody>
          <a:bodyPr vert="horz" lIns="91440" tIns="45720" rIns="91440" bIns="45720" rtlCol="0" anchor="ctr"/>
          <a:lstStyle>
            <a:lvl1pPr algn="r">
              <a:defRPr sz="1195">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xStyles>
    <p:titleStyle>
      <a:lvl1pPr algn="l" defTabSz="915035" rtl="0" eaLnBrk="1" latinLnBrk="0" hangingPunct="1">
        <a:lnSpc>
          <a:spcPct val="90000"/>
        </a:lnSpc>
        <a:spcBef>
          <a:spcPct val="0"/>
        </a:spcBef>
        <a:buNone/>
        <a:defRPr sz="4405" kern="1200">
          <a:solidFill>
            <a:schemeClr val="tx1"/>
          </a:solidFill>
          <a:latin typeface="+mj-lt"/>
          <a:ea typeface="+mj-ea"/>
          <a:cs typeface="+mj-cs"/>
        </a:defRPr>
      </a:lvl1pPr>
    </p:titleStyle>
    <p:body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5035" rtl="0" eaLnBrk="1" latinLnBrk="0" hangingPunct="1">
        <a:defRPr sz="1800" kern="1200">
          <a:solidFill>
            <a:schemeClr val="tx1"/>
          </a:solidFill>
          <a:latin typeface="+mn-lt"/>
          <a:ea typeface="+mn-ea"/>
          <a:cs typeface="+mn-cs"/>
        </a:defRPr>
      </a:lvl1pPr>
      <a:lvl2pPr marL="456565" algn="l" defTabSz="915035" rtl="0" eaLnBrk="1" latinLnBrk="0" hangingPunct="1">
        <a:defRPr sz="1800" kern="1200">
          <a:solidFill>
            <a:schemeClr val="tx1"/>
          </a:solidFill>
          <a:latin typeface="+mn-lt"/>
          <a:ea typeface="+mn-ea"/>
          <a:cs typeface="+mn-cs"/>
        </a:defRPr>
      </a:lvl2pPr>
      <a:lvl3pPr marL="915035" algn="l" defTabSz="915035" rtl="0" eaLnBrk="1" latinLnBrk="0" hangingPunct="1">
        <a:defRPr sz="1800" kern="1200">
          <a:solidFill>
            <a:schemeClr val="tx1"/>
          </a:solidFill>
          <a:latin typeface="+mn-lt"/>
          <a:ea typeface="+mn-ea"/>
          <a:cs typeface="+mn-cs"/>
        </a:defRPr>
      </a:lvl3pPr>
      <a:lvl4pPr marL="1371600" algn="l" defTabSz="915035" rtl="0" eaLnBrk="1" latinLnBrk="0" hangingPunct="1">
        <a:defRPr sz="1800" kern="1200">
          <a:solidFill>
            <a:schemeClr val="tx1"/>
          </a:solidFill>
          <a:latin typeface="+mn-lt"/>
          <a:ea typeface="+mn-ea"/>
          <a:cs typeface="+mn-cs"/>
        </a:defRPr>
      </a:lvl4pPr>
      <a:lvl5pPr marL="1828800" algn="l" defTabSz="915035" rtl="0" eaLnBrk="1" latinLnBrk="0" hangingPunct="1">
        <a:defRPr sz="1800" kern="1200">
          <a:solidFill>
            <a:schemeClr val="tx1"/>
          </a:solidFill>
          <a:latin typeface="+mn-lt"/>
          <a:ea typeface="+mn-ea"/>
          <a:cs typeface="+mn-cs"/>
        </a:defRPr>
      </a:lvl5pPr>
      <a:lvl6pPr marL="2286000" algn="l" defTabSz="915035" rtl="0" eaLnBrk="1" latinLnBrk="0" hangingPunct="1">
        <a:defRPr sz="1800" kern="1200">
          <a:solidFill>
            <a:schemeClr val="tx1"/>
          </a:solidFill>
          <a:latin typeface="+mn-lt"/>
          <a:ea typeface="+mn-ea"/>
          <a:cs typeface="+mn-cs"/>
        </a:defRPr>
      </a:lvl6pPr>
      <a:lvl7pPr marL="2743835" algn="l" defTabSz="915035" rtl="0" eaLnBrk="1" latinLnBrk="0" hangingPunct="1">
        <a:defRPr sz="1800" kern="1200">
          <a:solidFill>
            <a:schemeClr val="tx1"/>
          </a:solidFill>
          <a:latin typeface="+mn-lt"/>
          <a:ea typeface="+mn-ea"/>
          <a:cs typeface="+mn-cs"/>
        </a:defRPr>
      </a:lvl7pPr>
      <a:lvl8pPr marL="3200400" algn="l" defTabSz="915035" rtl="0" eaLnBrk="1" latinLnBrk="0" hangingPunct="1">
        <a:defRPr sz="1800" kern="1200">
          <a:solidFill>
            <a:schemeClr val="tx1"/>
          </a:solidFill>
          <a:latin typeface="+mn-lt"/>
          <a:ea typeface="+mn-ea"/>
          <a:cs typeface="+mn-cs"/>
        </a:defRPr>
      </a:lvl8pPr>
      <a:lvl9pPr marL="3658235" algn="l" defTabSz="91503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7.GIF"/></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6.png"/><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9" Type="http://schemas.openxmlformats.org/officeDocument/2006/relationships/image" Target="../media/image27.jpeg"/><Relationship Id="rId8" Type="http://schemas.openxmlformats.org/officeDocument/2006/relationships/image" Target="../media/image26.png"/><Relationship Id="rId7" Type="http://schemas.openxmlformats.org/officeDocument/2006/relationships/image" Target="../media/image18.png"/><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23.png"/><Relationship Id="rId13" Type="http://schemas.openxmlformats.org/officeDocument/2006/relationships/notesSlide" Target="../notesSlides/notesSlide26.xml"/><Relationship Id="rId12" Type="http://schemas.openxmlformats.org/officeDocument/2006/relationships/slideLayout" Target="../slideLayouts/slideLayout2.xml"/><Relationship Id="rId11" Type="http://schemas.openxmlformats.org/officeDocument/2006/relationships/image" Target="../media/image6.png"/><Relationship Id="rId10" Type="http://schemas.openxmlformats.org/officeDocument/2006/relationships/image" Target="../media/image4.png"/><Relationship Id="rId1" Type="http://schemas.openxmlformats.org/officeDocument/2006/relationships/image" Target="../media/image14.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6.png"/><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41.xml.rels><?xml version="1.0" encoding="UTF-8" standalone="yes"?>
<Relationships xmlns="http://schemas.openxmlformats.org/package/2006/relationships"><Relationship Id="rId9" Type="http://schemas.openxmlformats.org/officeDocument/2006/relationships/notesSlide" Target="../notesSlides/notesSlide38.xml"/><Relationship Id="rId8" Type="http://schemas.openxmlformats.org/officeDocument/2006/relationships/slideLayout" Target="../slideLayouts/slideLayout2.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6.png"/><Relationship Id="rId1" Type="http://schemas.openxmlformats.org/officeDocument/2006/relationships/image" Target="../media/image4.pn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29.pn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0.pn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1.pn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49.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tags" Target="../tags/tag6.xml"/></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55.xml"/><Relationship Id="rId4" Type="http://schemas.openxmlformats.org/officeDocument/2006/relationships/slideLayout" Target="../slideLayouts/slideLayout2.xml"/><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image" Target="../media/image4.pn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58.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60.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65.xml.rels><?xml version="1.0" encoding="UTF-8" standalone="yes"?>
<Relationships xmlns="http://schemas.openxmlformats.org/package/2006/relationships"><Relationship Id="rId5" Type="http://schemas.openxmlformats.org/officeDocument/2006/relationships/notesSlide" Target="../notesSlides/notesSlide62.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3.jpeg"/></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4.jpeg"/></Relationships>
</file>

<file path=ppt/slides/_rels/slide67.xml.rels><?xml version="1.0" encoding="UTF-8" standalone="yes"?>
<Relationships xmlns="http://schemas.openxmlformats.org/package/2006/relationships"><Relationship Id="rId5" Type="http://schemas.openxmlformats.org/officeDocument/2006/relationships/notesSlide" Target="../notesSlides/notesSlide64.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5.jpeg"/></Relationships>
</file>

<file path=ppt/slides/_rels/slide68.xml.rels><?xml version="1.0" encoding="UTF-8" standalone="yes"?>
<Relationships xmlns="http://schemas.openxmlformats.org/package/2006/relationships"><Relationship Id="rId5" Type="http://schemas.openxmlformats.org/officeDocument/2006/relationships/notesSlide" Target="../notesSlides/notesSlide65.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6.jpeg"/></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66.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7.jpeg"/></Relationships>
</file>

<file path=ppt/slides/_rels/slide70.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8.jpeg"/></Relationships>
</file>

<file path=ppt/slides/_rels/slide71.xml.rels><?xml version="1.0" encoding="UTF-8" standalone="yes"?>
<Relationships xmlns="http://schemas.openxmlformats.org/package/2006/relationships"><Relationship Id="rId5" Type="http://schemas.openxmlformats.org/officeDocument/2006/relationships/notesSlide" Target="../notesSlides/notesSlide68.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9.jpeg"/></Relationships>
</file>

<file path=ppt/slides/_rels/slide72.xml.rels><?xml version="1.0" encoding="UTF-8" standalone="yes"?>
<Relationships xmlns="http://schemas.openxmlformats.org/package/2006/relationships"><Relationship Id="rId5" Type="http://schemas.openxmlformats.org/officeDocument/2006/relationships/notesSlide" Target="../notesSlides/notesSlide69.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40.jpeg"/></Relationships>
</file>

<file path=ppt/slides/_rels/slide73.xml.rels><?xml version="1.0" encoding="UTF-8" standalone="yes"?>
<Relationships xmlns="http://schemas.openxmlformats.org/package/2006/relationships"><Relationship Id="rId5" Type="http://schemas.openxmlformats.org/officeDocument/2006/relationships/notesSlide" Target="../notesSlides/notesSlide70.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41.jpe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71.xml"/><Relationship Id="rId3" Type="http://schemas.openxmlformats.org/officeDocument/2006/relationships/slideLayout" Target="../slideLayouts/slideLayout12.xml"/><Relationship Id="rId2" Type="http://schemas.openxmlformats.org/officeDocument/2006/relationships/image" Target="../media/image43.jpeg"/><Relationship Id="rId1"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descr="C:\Users\Administrator\Desktop\图片1.png图片1"/>
          <p:cNvPicPr>
            <a:picLocks noChangeAspect="1"/>
          </p:cNvPicPr>
          <p:nvPr/>
        </p:nvPicPr>
        <p:blipFill>
          <a:blip r:embed="rId1"/>
          <a:srcRect r="3030"/>
          <a:stretch>
            <a:fillRect/>
          </a:stretch>
        </p:blipFill>
        <p:spPr>
          <a:xfrm>
            <a:off x="0" y="0"/>
            <a:ext cx="12192635" cy="6894195"/>
          </a:xfrm>
          <a:prstGeom prst="rect">
            <a:avLst/>
          </a:prstGeom>
        </p:spPr>
      </p:pic>
      <p:sp>
        <p:nvSpPr>
          <p:cNvPr id="15" name="文本框 14"/>
          <p:cNvSpPr txBox="1"/>
          <p:nvPr/>
        </p:nvSpPr>
        <p:spPr>
          <a:xfrm>
            <a:off x="7339965" y="635635"/>
            <a:ext cx="4478020" cy="1445260"/>
          </a:xfrm>
          <a:prstGeom prst="rect">
            <a:avLst/>
          </a:prstGeom>
          <a:noFill/>
        </p:spPr>
        <p:txBody>
          <a:bodyPr wrap="square" rtlCol="0">
            <a:spAutoFit/>
            <a:scene3d>
              <a:camera prst="orthographicFront"/>
              <a:lightRig rig="threePt" dir="t"/>
            </a:scene3d>
          </a:bodyPr>
          <a:lstStyle/>
          <a:p>
            <a:pPr algn="ctr"/>
            <a:r>
              <a:rPr lang="zh-CN" altLang="en-US"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charset="-122"/>
                <a:ea typeface="微软雅黑" panose="020B0503020204020204" charset="-122"/>
                <a:cs typeface="微软雅黑" panose="020B0503020204020204" charset="-122"/>
              </a:rPr>
              <a:t>上海润滑设备厂有限公司</a:t>
            </a:r>
            <a:endParaRPr lang="zh-CN" altLang="en-US"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500328249"/>
          <p:cNvPicPr>
            <a:picLocks noChangeAspect="1"/>
          </p:cNvPicPr>
          <p:nvPr/>
        </p:nvPicPr>
        <p:blipFill>
          <a:blip r:embed="rId1"/>
          <a:srcRect b="12642"/>
          <a:stretch>
            <a:fillRect/>
          </a:stretch>
        </p:blipFill>
        <p:spPr>
          <a:xfrm>
            <a:off x="-52705" y="-65405"/>
            <a:ext cx="12256135" cy="7138035"/>
          </a:xfrm>
          <a:prstGeom prst="rect">
            <a:avLst/>
          </a:prstGeom>
        </p:spPr>
      </p:pic>
    </p:spTree>
  </p:cSld>
  <p:clrMapOvr>
    <a:masterClrMapping/>
  </p:clrMapOvr>
  <p:transition spd="slow" advTm="10000">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上海润滑"/>
          <p:cNvPicPr>
            <a:picLocks noChangeAspect="1"/>
          </p:cNvPicPr>
          <p:nvPr/>
        </p:nvPicPr>
        <p:blipFill>
          <a:blip r:embed="rId1"/>
          <a:srcRect l="8451" r="3102"/>
          <a:stretch>
            <a:fillRect/>
          </a:stretch>
        </p:blipFill>
        <p:spPr>
          <a:xfrm>
            <a:off x="-9525" y="-20320"/>
            <a:ext cx="12201525" cy="6898640"/>
          </a:xfrm>
          <a:prstGeom prst="rect">
            <a:avLst/>
          </a:prstGeom>
        </p:spPr>
      </p:pic>
    </p:spTree>
  </p:cSld>
  <p:clrMapOvr>
    <a:masterClrMapping/>
  </p:clrMapOvr>
  <p:transition spd="slow" advTm="10000">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DF0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pic>
        <p:nvPicPr>
          <p:cNvPr id="6" name="Picture 2" descr="C:\Users\Administrator\Desktop\图片1.png图片1"/>
          <p:cNvPicPr>
            <a:picLocks noChangeAspect="1"/>
          </p:cNvPicPr>
          <p:nvPr/>
        </p:nvPicPr>
        <p:blipFill>
          <a:blip r:embed="rId1"/>
          <a:srcRect/>
          <a:stretch>
            <a:fillRect/>
          </a:stretch>
        </p:blipFill>
        <p:spPr>
          <a:xfrm>
            <a:off x="-49" y="1591310"/>
            <a:ext cx="7352714" cy="3675380"/>
          </a:xfrm>
          <a:prstGeom prst="rect">
            <a:avLst/>
          </a:prstGeom>
        </p:spPr>
      </p:pic>
      <p:cxnSp>
        <p:nvCxnSpPr>
          <p:cNvPr id="8" name="直接连接符 7"/>
          <p:cNvCxnSpPr/>
          <p:nvPr/>
        </p:nvCxnSpPr>
        <p:spPr>
          <a:xfrm flipH="1">
            <a:off x="7994698" y="1958047"/>
            <a:ext cx="182881" cy="4232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8234045" y="1877060"/>
            <a:ext cx="2954020" cy="645160"/>
          </a:xfrm>
          <a:prstGeom prst="rect">
            <a:avLst/>
          </a:prstGeom>
          <a:noFill/>
        </p:spPr>
        <p:txBody>
          <a:bodyPr wrap="square" rtlCol="0">
            <a:spAutoFit/>
          </a:bodyPr>
          <a:lstStyle/>
          <a:p>
            <a:r>
              <a:rPr lang="en-US" altLang="zh-CN" sz="3600" dirty="0">
                <a:solidFill>
                  <a:schemeClr val="bg1"/>
                </a:solidFill>
                <a:latin typeface="方正黑体简体" panose="02010601030101010101" pitchFamily="2" charset="-122"/>
                <a:ea typeface="方正黑体简体" panose="02010601030101010101" pitchFamily="2" charset="-122"/>
              </a:rPr>
              <a:t>PART 01</a:t>
            </a:r>
            <a:endParaRPr lang="zh-CN" altLang="en-US" sz="3600" dirty="0">
              <a:solidFill>
                <a:schemeClr val="bg1"/>
              </a:solidFill>
              <a:latin typeface="方正黑体简体" panose="02010601030101010101" pitchFamily="2" charset="-122"/>
              <a:ea typeface="方正黑体简体" panose="02010601030101010101" pitchFamily="2" charset="-122"/>
            </a:endParaRPr>
          </a:p>
        </p:txBody>
      </p:sp>
      <p:cxnSp>
        <p:nvCxnSpPr>
          <p:cNvPr id="14" name="直接连接符 13"/>
          <p:cNvCxnSpPr/>
          <p:nvPr/>
        </p:nvCxnSpPr>
        <p:spPr>
          <a:xfrm flipH="1">
            <a:off x="10331107" y="1958045"/>
            <a:ext cx="182881" cy="4232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899400" y="2680970"/>
            <a:ext cx="2961005" cy="922020"/>
          </a:xfrm>
          <a:prstGeom prst="rect">
            <a:avLst/>
          </a:prstGeom>
          <a:noFill/>
        </p:spPr>
        <p:txBody>
          <a:bodyPr wrap="square" rtlCol="0">
            <a:spAutoFit/>
          </a:bodyPr>
          <a:lstStyle/>
          <a:p>
            <a:pPr lvl="0">
              <a:defRPr/>
            </a:pPr>
            <a:r>
              <a:rPr lang="zh-CN" altLang="en-US" sz="5400" b="1" kern="0" dirty="0">
                <a:solidFill>
                  <a:schemeClr val="bg1"/>
                </a:solidFill>
                <a:latin typeface="微软雅黑" panose="020B0503020204020204" charset="-122"/>
                <a:ea typeface="微软雅黑" panose="020B0503020204020204" charset="-122"/>
                <a:cs typeface="+mn-ea"/>
                <a:sym typeface="+mn-lt"/>
              </a:rPr>
              <a:t>企业简介</a:t>
            </a:r>
            <a:endParaRPr lang="zh-CN" altLang="en-US" sz="5400" b="1" kern="0" dirty="0">
              <a:solidFill>
                <a:schemeClr val="bg1"/>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4"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OGO"/>
          <p:cNvPicPr>
            <a:picLocks noChangeAspect="1"/>
          </p:cNvPicPr>
          <p:nvPr/>
        </p:nvPicPr>
        <p:blipFill>
          <a:blip r:embed="rId1"/>
          <a:stretch>
            <a:fillRect/>
          </a:stretch>
        </p:blipFill>
        <p:spPr>
          <a:xfrm>
            <a:off x="10594975" y="99060"/>
            <a:ext cx="1134110" cy="586105"/>
          </a:xfrm>
          <a:prstGeom prst="rect">
            <a:avLst/>
          </a:prstGeom>
        </p:spPr>
      </p:pic>
      <p:grpSp>
        <p:nvGrpSpPr>
          <p:cNvPr id="39" name="组合 38"/>
          <p:cNvGrpSpPr/>
          <p:nvPr/>
        </p:nvGrpSpPr>
        <p:grpSpPr>
          <a:xfrm>
            <a:off x="280670" y="377190"/>
            <a:ext cx="681990" cy="288925"/>
            <a:chOff x="289" y="460"/>
            <a:chExt cx="1389" cy="588"/>
          </a:xfrm>
        </p:grpSpPr>
        <p:grpSp>
          <p:nvGrpSpPr>
            <p:cNvPr id="36" name="组合 35"/>
            <p:cNvGrpSpPr/>
            <p:nvPr/>
          </p:nvGrpSpPr>
          <p:grpSpPr>
            <a:xfrm rot="18900000">
              <a:off x="1062" y="460"/>
              <a:ext cx="616" cy="584"/>
              <a:chOff x="9851" y="5951"/>
              <a:chExt cx="972" cy="922"/>
            </a:xfrm>
          </p:grpSpPr>
          <p:sp>
            <p:nvSpPr>
              <p:cNvPr id="37" name="矩形 3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矩形 3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3" name="组合 32"/>
            <p:cNvGrpSpPr/>
            <p:nvPr/>
          </p:nvGrpSpPr>
          <p:grpSpPr>
            <a:xfrm rot="18900000">
              <a:off x="680" y="460"/>
              <a:ext cx="616" cy="584"/>
              <a:chOff x="9851" y="5951"/>
              <a:chExt cx="972" cy="922"/>
            </a:xfrm>
          </p:grpSpPr>
          <p:sp>
            <p:nvSpPr>
              <p:cNvPr id="34" name="矩形 33"/>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矩形 3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2" name="组合 31"/>
            <p:cNvGrpSpPr/>
            <p:nvPr/>
          </p:nvGrpSpPr>
          <p:grpSpPr>
            <a:xfrm rot="18900000">
              <a:off x="289" y="464"/>
              <a:ext cx="616" cy="584"/>
              <a:chOff x="9851" y="5951"/>
              <a:chExt cx="972" cy="922"/>
            </a:xfrm>
          </p:grpSpPr>
          <p:sp>
            <p:nvSpPr>
              <p:cNvPr id="28" name="矩形 2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矩形 2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40" name="矩形 39"/>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企业简介</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sp>
        <p:nvSpPr>
          <p:cNvPr id="42" name="内容占位符 41"/>
          <p:cNvSpPr/>
          <p:nvPr>
            <p:ph idx="1"/>
          </p:nvPr>
        </p:nvSpPr>
        <p:spPr>
          <a:xfrm>
            <a:off x="5875655" y="1494790"/>
            <a:ext cx="5723255" cy="4460875"/>
          </a:xfrm>
        </p:spPr>
        <p:txBody>
          <a:bodyPr>
            <a:normAutofit/>
          </a:bodyPr>
          <a:p>
            <a:pPr marL="0" indent="0" algn="just" fontAlgn="auto">
              <a:lnSpc>
                <a:spcPts val="3600"/>
              </a:lnSpc>
              <a:buNone/>
            </a:pPr>
            <a:r>
              <a:rPr lang="en-US" altLang="zh-CN" sz="1800">
                <a:latin typeface="微软雅黑" panose="020B0503020204020204" charset="-122"/>
                <a:ea typeface="微软雅黑" panose="020B0503020204020204" charset="-122"/>
                <a:cs typeface="微软雅黑" panose="020B0503020204020204" charset="-122"/>
              </a:rPr>
              <a:t>       </a:t>
            </a:r>
            <a:r>
              <a:rPr lang="zh-CN" altLang="en-US" sz="1800">
                <a:latin typeface="微软雅黑" panose="020B0503020204020204" charset="-122"/>
                <a:ea typeface="微软雅黑" panose="020B0503020204020204" charset="-122"/>
                <a:cs typeface="微软雅黑" panose="020B0503020204020204" charset="-122"/>
              </a:rPr>
              <a:t>上海润滑设备厂创建于1966年，是机械行业重点润滑设备专业配套厂家，是全国冶金设备标准化技术委员会委员单位，也是润滑行业国家标准制订的主要单位。2007年转制为上海润滑设备厂有限公司。</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fontAlgn="auto">
              <a:lnSpc>
                <a:spcPts val="3600"/>
              </a:lnSpc>
              <a:buNone/>
            </a:pPr>
            <a:r>
              <a:rPr lang="zh-CN" altLang="en-US" sz="1800">
                <a:latin typeface="微软雅黑" panose="020B0503020204020204" charset="-122"/>
                <a:ea typeface="微软雅黑" panose="020B0503020204020204" charset="-122"/>
                <a:cs typeface="微软雅黑" panose="020B0503020204020204" charset="-122"/>
              </a:rPr>
              <a:t>    公司主要生产智能干油集中润滑系统和高低压干油集中润滑系统及元器件、稀油润滑装置及元器件、液压系统及元器件、高压柱塞泵系列、列管式油冷却器系列产品，五大类近四百个品种。</a:t>
            </a:r>
            <a:endParaRPr lang="zh-CN" altLang="en-US" sz="1800">
              <a:latin typeface="微软雅黑" panose="020B0503020204020204" charset="-122"/>
              <a:ea typeface="微软雅黑" panose="020B0503020204020204" charset="-122"/>
              <a:cs typeface="微软雅黑" panose="020B0503020204020204" charset="-122"/>
            </a:endParaRPr>
          </a:p>
        </p:txBody>
      </p:sp>
      <p:pic>
        <p:nvPicPr>
          <p:cNvPr id="43" name="图片 42" descr="公司简介"/>
          <p:cNvPicPr>
            <a:picLocks noChangeAspect="1"/>
          </p:cNvPicPr>
          <p:nvPr/>
        </p:nvPicPr>
        <p:blipFill>
          <a:blip r:embed="rId2"/>
          <a:srcRect l="417" t="21586" r="54841" b="-2025"/>
          <a:stretch>
            <a:fillRect/>
          </a:stretch>
        </p:blipFill>
        <p:spPr>
          <a:xfrm>
            <a:off x="-10794" y="1633314"/>
            <a:ext cx="5886143" cy="4466357"/>
          </a:xfrm>
          <a:prstGeom prst="rect">
            <a:avLst/>
          </a:prstGeom>
        </p:spPr>
      </p:pic>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42">
                                            <p:txEl>
                                              <p:pRg st="0" end="0"/>
                                            </p:txEl>
                                          </p:spTgt>
                                        </p:tgtEl>
                                        <p:attrNameLst>
                                          <p:attrName>style.visibility</p:attrName>
                                        </p:attrNameLst>
                                      </p:cBhvr>
                                      <p:to>
                                        <p:strVal val="visible"/>
                                      </p:to>
                                    </p:set>
                                    <p:animEffect transition="in" filter="fade">
                                      <p:cBhvr>
                                        <p:cTn id="36" dur="500"/>
                                        <p:tgtEl>
                                          <p:spTgt spid="42">
                                            <p:txEl>
                                              <p:pRg st="0" end="0"/>
                                            </p:txEl>
                                          </p:spTgt>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42">
                                            <p:txEl>
                                              <p:pRg st="1" end="1"/>
                                            </p:txEl>
                                          </p:spTgt>
                                        </p:tgtEl>
                                        <p:attrNameLst>
                                          <p:attrName>style.visibility</p:attrName>
                                        </p:attrNameLst>
                                      </p:cBhvr>
                                      <p:to>
                                        <p:strVal val="visible"/>
                                      </p:to>
                                    </p:set>
                                    <p:animEffect transition="in" filter="fade">
                                      <p:cBhvr>
                                        <p:cTn id="40" dur="500"/>
                                        <p:tgtEl>
                                          <p:spTgt spid="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0" grpId="0" bldLvl="0" animBg="1"/>
      <p:bldP spid="4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企业简介</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sp>
        <p:nvSpPr>
          <p:cNvPr id="42" name="内容占位符 41"/>
          <p:cNvSpPr/>
          <p:nvPr>
            <p:ph idx="1"/>
          </p:nvPr>
        </p:nvSpPr>
        <p:spPr>
          <a:xfrm>
            <a:off x="415290" y="1484630"/>
            <a:ext cx="5723255" cy="4460875"/>
          </a:xfrm>
        </p:spPr>
        <p:txBody>
          <a:bodyPr>
            <a:normAutofit fontScale="90000"/>
          </a:bodyPr>
          <a:p>
            <a:pPr marL="0" indent="0" algn="just" fontAlgn="auto">
              <a:lnSpc>
                <a:spcPts val="2900"/>
              </a:lnSpc>
              <a:spcBef>
                <a:spcPts val="400"/>
              </a:spcBef>
              <a:buNone/>
            </a:pPr>
            <a:r>
              <a:rPr lang="en-US" altLang="zh-CN"/>
              <a:t>       </a:t>
            </a:r>
            <a:r>
              <a:rPr lang="en-US" altLang="zh-CN" sz="2000">
                <a:latin typeface="微软雅黑" panose="020B0503020204020204" charset="-122"/>
                <a:ea typeface="微软雅黑" panose="020B0503020204020204" charset="-122"/>
                <a:cs typeface="微软雅黑" panose="020B0503020204020204" charset="-122"/>
                <a:sym typeface="+mn-ea"/>
              </a:rPr>
              <a:t>二十世纪末,将高科技技术应用于润滑系统中,开发出智能集中润滑系统,在国内外均处于领先地位,利用先进的互联网,可实现远程监控.</a:t>
            </a:r>
            <a:endParaRPr lang="en-US" altLang="zh-CN" sz="2000">
              <a:latin typeface="微软雅黑" panose="020B0503020204020204" charset="-122"/>
              <a:ea typeface="微软雅黑" panose="020B0503020204020204" charset="-122"/>
              <a:cs typeface="微软雅黑" panose="020B0503020204020204" charset="-122"/>
            </a:endParaRPr>
          </a:p>
          <a:p>
            <a:pPr marL="0" indent="0" algn="just" fontAlgn="auto">
              <a:lnSpc>
                <a:spcPts val="2900"/>
              </a:lnSpc>
              <a:spcBef>
                <a:spcPts val="400"/>
              </a:spcBef>
              <a:buNone/>
            </a:pPr>
            <a:r>
              <a:rPr lang="en-US" altLang="zh-CN" sz="2000">
                <a:sym typeface="+mn-ea"/>
              </a:rPr>
              <a:t>       </a:t>
            </a:r>
            <a:r>
              <a:rPr lang="zh-CN" altLang="en-US" sz="2000">
                <a:latin typeface="微软雅黑" panose="020B0503020204020204" charset="-122"/>
                <a:ea typeface="微软雅黑" panose="020B0503020204020204" charset="-122"/>
                <a:cs typeface="微软雅黑" panose="020B0503020204020204" charset="-122"/>
                <a:sym typeface="+mn-ea"/>
              </a:rPr>
              <a:t>产品广泛应用于国内外的冶金、</a:t>
            </a:r>
            <a:r>
              <a:rPr lang="en-US" altLang="zh-CN" sz="2000">
                <a:latin typeface="微软雅黑" panose="020B0503020204020204" charset="-122"/>
                <a:ea typeface="微软雅黑" panose="020B0503020204020204" charset="-122"/>
                <a:cs typeface="微软雅黑" panose="020B0503020204020204" charset="-122"/>
                <a:sym typeface="+mn-ea"/>
              </a:rPr>
              <a:t>钢铁、</a:t>
            </a:r>
            <a:r>
              <a:rPr lang="zh-CN" altLang="en-US" sz="2000">
                <a:latin typeface="微软雅黑" panose="020B0503020204020204" charset="-122"/>
                <a:ea typeface="微软雅黑" panose="020B0503020204020204" charset="-122"/>
                <a:cs typeface="微软雅黑" panose="020B0503020204020204" charset="-122"/>
                <a:sym typeface="+mn-ea"/>
              </a:rPr>
              <a:t>重机、港口、矿山、电力、石化、船舶、起重、造纸、水泥、</a:t>
            </a:r>
            <a:r>
              <a:rPr lang="en-US" altLang="zh-CN" sz="2000">
                <a:latin typeface="微软雅黑" panose="020B0503020204020204" charset="-122"/>
                <a:ea typeface="微软雅黑" panose="020B0503020204020204" charset="-122"/>
                <a:cs typeface="微软雅黑" panose="020B0503020204020204" charset="-122"/>
                <a:sym typeface="+mn-ea"/>
              </a:rPr>
              <a:t>建材</a:t>
            </a:r>
            <a:r>
              <a:rPr lang="zh-CN" altLang="en-US" sz="2000">
                <a:latin typeface="微软雅黑" panose="020B0503020204020204" charset="-122"/>
                <a:ea typeface="微软雅黑" panose="020B0503020204020204" charset="-122"/>
                <a:cs typeface="微软雅黑" panose="020B0503020204020204" charset="-122"/>
                <a:sym typeface="+mn-ea"/>
              </a:rPr>
              <a:t>、运输等行业，并出口至印度、越南、缅甸、巴基斯坦、印度尼西亚、日本、韩国等国家，深受用户好评。</a:t>
            </a:r>
            <a:endParaRPr lang="zh-CN" altLang="en-US" sz="2000">
              <a:latin typeface="微软雅黑" panose="020B0503020204020204" charset="-122"/>
              <a:ea typeface="微软雅黑" panose="020B0503020204020204" charset="-122"/>
              <a:cs typeface="微软雅黑" panose="020B0503020204020204" charset="-122"/>
            </a:endParaRPr>
          </a:p>
          <a:p>
            <a:pPr marL="0" indent="0" algn="just" fontAlgn="auto">
              <a:lnSpc>
                <a:spcPts val="2900"/>
              </a:lnSpc>
              <a:spcBef>
                <a:spcPts val="400"/>
              </a:spcBef>
              <a:buNone/>
            </a:pPr>
            <a:r>
              <a:rPr lang="en-US" altLang="zh-CN" sz="2000">
                <a:sym typeface="+mn-ea"/>
              </a:rPr>
              <a:t>       </a:t>
            </a:r>
            <a:r>
              <a:rPr lang="zh-CN" altLang="en-US" sz="2000">
                <a:latin typeface="微软雅黑" panose="020B0503020204020204" charset="-122"/>
                <a:ea typeface="微软雅黑" panose="020B0503020204020204" charset="-122"/>
                <a:cs typeface="微软雅黑" panose="020B0503020204020204" charset="-122"/>
                <a:sym typeface="+mn-ea"/>
              </a:rPr>
              <a:t>公司本着“团结、拼博、求真、务实”的企业精神，遵循“以市场为导向，以质量求发展，以管理创效益”的经营理念及“严格控制质量，制造优质产品”的质量方针，竭诚为新老客户提供优质服务！</a:t>
            </a:r>
            <a:endParaRPr lang="zh-CN" altLang="en-US" sz="2000">
              <a:latin typeface="微软雅黑" panose="020B0503020204020204" charset="-122"/>
              <a:ea typeface="微软雅黑" panose="020B0503020204020204" charset="-122"/>
              <a:cs typeface="微软雅黑" panose="020B0503020204020204" charset="-122"/>
            </a:endParaRPr>
          </a:p>
        </p:txBody>
      </p:sp>
      <p:pic>
        <p:nvPicPr>
          <p:cNvPr id="2" name="图片 1" descr="2"/>
          <p:cNvPicPr>
            <a:picLocks noChangeAspect="1"/>
          </p:cNvPicPr>
          <p:nvPr/>
        </p:nvPicPr>
        <p:blipFill>
          <a:blip r:embed="rId1"/>
          <a:srcRect l="1471" t="1456" r="1471" b="2183"/>
          <a:stretch>
            <a:fillRect/>
          </a:stretch>
        </p:blipFill>
        <p:spPr>
          <a:xfrm>
            <a:off x="6582410" y="1548130"/>
            <a:ext cx="5615305" cy="4203700"/>
          </a:xfrm>
          <a:prstGeom prst="rect">
            <a:avLst/>
          </a:prstGeom>
        </p:spPr>
      </p:pic>
      <p:pic>
        <p:nvPicPr>
          <p:cNvPr id="44" name="图片 43" descr="LOGO"/>
          <p:cNvPicPr>
            <a:picLocks noChangeAspect="1"/>
          </p:cNvPicPr>
          <p:nvPr/>
        </p:nvPicPr>
        <p:blipFill>
          <a:blip r:embed="rId2"/>
          <a:stretch>
            <a:fillRect/>
          </a:stretch>
        </p:blipFill>
        <p:spPr>
          <a:xfrm>
            <a:off x="10594975" y="97155"/>
            <a:ext cx="1134110" cy="586105"/>
          </a:xfrm>
          <a:prstGeom prst="rect">
            <a:avLst/>
          </a:prstGeom>
        </p:spPr>
      </p:pic>
      <p:grpSp>
        <p:nvGrpSpPr>
          <p:cNvPr id="45" name="组合 44"/>
          <p:cNvGrpSpPr/>
          <p:nvPr/>
        </p:nvGrpSpPr>
        <p:grpSpPr>
          <a:xfrm>
            <a:off x="280670" y="377190"/>
            <a:ext cx="681990" cy="288925"/>
            <a:chOff x="289" y="460"/>
            <a:chExt cx="1389" cy="588"/>
          </a:xfrm>
        </p:grpSpPr>
        <p:grpSp>
          <p:nvGrpSpPr>
            <p:cNvPr id="46" name="组合 45"/>
            <p:cNvGrpSpPr/>
            <p:nvPr/>
          </p:nvGrpSpPr>
          <p:grpSpPr>
            <a:xfrm rot="18900000">
              <a:off x="1062" y="460"/>
              <a:ext cx="616" cy="584"/>
              <a:chOff x="9851" y="5951"/>
              <a:chExt cx="972" cy="922"/>
            </a:xfrm>
          </p:grpSpPr>
          <p:sp>
            <p:nvSpPr>
              <p:cNvPr id="47" name="矩形 4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矩形 4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9" name="组合 48"/>
            <p:cNvGrpSpPr/>
            <p:nvPr/>
          </p:nvGrpSpPr>
          <p:grpSpPr>
            <a:xfrm rot="18900000">
              <a:off x="680" y="460"/>
              <a:ext cx="616" cy="584"/>
              <a:chOff x="9851" y="5951"/>
              <a:chExt cx="972" cy="922"/>
            </a:xfrm>
          </p:grpSpPr>
          <p:sp>
            <p:nvSpPr>
              <p:cNvPr id="50" name="矩形 4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1" name="矩形 5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2" name="组合 51"/>
            <p:cNvGrpSpPr/>
            <p:nvPr/>
          </p:nvGrpSpPr>
          <p:grpSpPr>
            <a:xfrm rot="18900000">
              <a:off x="289" y="464"/>
              <a:ext cx="616" cy="584"/>
              <a:chOff x="9851" y="5951"/>
              <a:chExt cx="972" cy="922"/>
            </a:xfrm>
          </p:grpSpPr>
          <p:sp>
            <p:nvSpPr>
              <p:cNvPr id="53" name="矩形 5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矩形 5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55" name="矩形 5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500" fill="hold"/>
                                        <p:tgtEl>
                                          <p:spTgt spid="55"/>
                                        </p:tgtEl>
                                        <p:attrNameLst>
                                          <p:attrName>ppt_x</p:attrName>
                                        </p:attrNameLst>
                                      </p:cBhvr>
                                      <p:tavLst>
                                        <p:tav tm="0">
                                          <p:val>
                                            <p:strVal val="#ppt_x"/>
                                          </p:val>
                                        </p:tav>
                                        <p:tav tm="100000">
                                          <p:val>
                                            <p:strVal val="#ppt_x"/>
                                          </p:val>
                                        </p:tav>
                                      </p:tavLst>
                                    </p:anim>
                                    <p:anim calcmode="lin" valueType="num">
                                      <p:cBhvr additive="base">
                                        <p:cTn id="13" dur="500" fill="hold"/>
                                        <p:tgtEl>
                                          <p:spTgt spid="5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1+#ppt_w/2"/>
                                          </p:val>
                                        </p:tav>
                                        <p:tav tm="100000">
                                          <p:val>
                                            <p:strVal val="#ppt_x"/>
                                          </p:val>
                                        </p:tav>
                                      </p:tavLst>
                                    </p:anim>
                                    <p:anim calcmode="lin" valueType="num">
                                      <p:cBhvr additive="base">
                                        <p:cTn id="26" dur="500" fill="hold"/>
                                        <p:tgtEl>
                                          <p:spTgt spid="4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42">
                                            <p:txEl>
                                              <p:pRg st="0" end="0"/>
                                            </p:txEl>
                                          </p:spTgt>
                                        </p:tgtEl>
                                        <p:attrNameLst>
                                          <p:attrName>style.visibility</p:attrName>
                                        </p:attrNameLst>
                                      </p:cBhvr>
                                      <p:to>
                                        <p:strVal val="visible"/>
                                      </p:to>
                                    </p:set>
                                    <p:animEffect transition="in" filter="fade">
                                      <p:cBhvr>
                                        <p:cTn id="36" dur="500"/>
                                        <p:tgtEl>
                                          <p:spTgt spid="42">
                                            <p:txEl>
                                              <p:pRg st="0" end="0"/>
                                            </p:txEl>
                                          </p:spTgt>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42">
                                            <p:txEl>
                                              <p:pRg st="1" end="1"/>
                                            </p:txEl>
                                          </p:spTgt>
                                        </p:tgtEl>
                                        <p:attrNameLst>
                                          <p:attrName>style.visibility</p:attrName>
                                        </p:attrNameLst>
                                      </p:cBhvr>
                                      <p:to>
                                        <p:strVal val="visible"/>
                                      </p:to>
                                    </p:set>
                                    <p:animEffect transition="in" filter="fade">
                                      <p:cBhvr>
                                        <p:cTn id="40" dur="500"/>
                                        <p:tgtEl>
                                          <p:spTgt spid="42">
                                            <p:txEl>
                                              <p:pRg st="1" end="1"/>
                                            </p:txEl>
                                          </p:spTgt>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42">
                                            <p:txEl>
                                              <p:pRg st="2" end="2"/>
                                            </p:txEl>
                                          </p:spTgt>
                                        </p:tgtEl>
                                        <p:attrNameLst>
                                          <p:attrName>style.visibility</p:attrName>
                                        </p:attrNameLst>
                                      </p:cBhvr>
                                      <p:to>
                                        <p:strVal val="visible"/>
                                      </p:to>
                                    </p:set>
                                    <p:animEffect transition="in" filter="fade">
                                      <p:cBhvr>
                                        <p:cTn id="44" dur="500"/>
                                        <p:tgtEl>
                                          <p:spTgt spid="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5" grpId="0" bldLvl="0" animBg="1"/>
      <p:bldP spid="4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41"/>
          <p:cNvSpPr/>
          <p:nvPr>
            <p:ph idx="1"/>
          </p:nvPr>
        </p:nvSpPr>
        <p:spPr>
          <a:xfrm>
            <a:off x="415290" y="1484630"/>
            <a:ext cx="5723255" cy="4460875"/>
          </a:xfrm>
        </p:spPr>
        <p:txBody>
          <a:bodyPr>
            <a:normAutofit/>
          </a:bodyPr>
          <a:p>
            <a:pPr marL="0" indent="0" algn="just" fontAlgn="auto">
              <a:lnSpc>
                <a:spcPts val="2900"/>
              </a:lnSpc>
              <a:spcBef>
                <a:spcPts val="1600"/>
              </a:spcBef>
              <a:buNone/>
            </a:pPr>
            <a:r>
              <a:rPr lang="en-US" altLang="zh-CN" sz="1800">
                <a:latin typeface="微软雅黑" panose="020B0503020204020204" charset="-122"/>
                <a:ea typeface="微软雅黑" panose="020B0503020204020204" charset="-122"/>
                <a:cs typeface="微软雅黑" panose="020B0503020204020204" charset="-122"/>
                <a:sym typeface="+mn-ea"/>
              </a:rPr>
              <a:t>        </a:t>
            </a:r>
            <a:r>
              <a:rPr lang="zh-CN" altLang="en-US" sz="1800">
                <a:latin typeface="微软雅黑" panose="020B0503020204020204" charset="-122"/>
                <a:ea typeface="微软雅黑" panose="020B0503020204020204" charset="-122"/>
                <a:cs typeface="微软雅黑" panose="020B0503020204020204" charset="-122"/>
                <a:sym typeface="+mn-ea"/>
              </a:rPr>
              <a:t>1987年由国家经委颁发证书，授予上海润滑设备厂为“国家二级企业”。1987年起至今连续多年被上海市杨浦区政府命名为“重合同、守信用”单位。1995年被中国冶金部确定为定点配套系统成员单位，同年认定为中国重型工业机械协会理事单位及会员单位。企业已通过ISO9001（2000版）质量管理体系认证。</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fontAlgn="auto">
              <a:lnSpc>
                <a:spcPts val="2900"/>
              </a:lnSpc>
              <a:spcBef>
                <a:spcPts val="1600"/>
              </a:spcBef>
              <a:buNone/>
            </a:pPr>
            <a:r>
              <a:rPr lang="zh-CN" altLang="en-US" sz="1800">
                <a:latin typeface="微软雅黑" panose="020B0503020204020204" charset="-122"/>
                <a:ea typeface="微软雅黑" panose="020B0503020204020204" charset="-122"/>
                <a:cs typeface="微软雅黑" panose="020B0503020204020204" charset="-122"/>
                <a:sym typeface="+mn-ea"/>
              </a:rPr>
              <a:t>         二十世纪八十年代初期，开发了具有当代世界先进水平、符合TEMA标准的GLL、GLC系列列管式油冷却器，获得中国机械工业产品“优质产品”证书和国家经委颁发的“国家质量银质奖”。</a:t>
            </a:r>
            <a:endParaRPr lang="zh-CN" altLang="en-US"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11938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企业简介</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pic>
        <p:nvPicPr>
          <p:cNvPr id="3" name="图片 2" descr="图片1"/>
          <p:cNvPicPr>
            <a:picLocks noChangeAspect="1"/>
          </p:cNvPicPr>
          <p:nvPr/>
        </p:nvPicPr>
        <p:blipFill>
          <a:blip r:embed="rId2"/>
          <a:stretch>
            <a:fillRect/>
          </a:stretch>
        </p:blipFill>
        <p:spPr>
          <a:xfrm>
            <a:off x="8052435" y="26670"/>
            <a:ext cx="2542540" cy="771525"/>
          </a:xfrm>
          <a:prstGeom prst="rect">
            <a:avLst/>
          </a:prstGeom>
        </p:spPr>
      </p:pic>
      <p:pic>
        <p:nvPicPr>
          <p:cNvPr id="17" name="图片 16" descr="2"/>
          <p:cNvPicPr>
            <a:picLocks noChangeAspect="1"/>
          </p:cNvPicPr>
          <p:nvPr/>
        </p:nvPicPr>
        <p:blipFill>
          <a:blip r:embed="rId3"/>
          <a:stretch>
            <a:fillRect/>
          </a:stretch>
        </p:blipFill>
        <p:spPr>
          <a:xfrm>
            <a:off x="6286500" y="1612265"/>
            <a:ext cx="5909945" cy="4422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2">
                                            <p:txEl>
                                              <p:pRg st="0" end="0"/>
                                            </p:txEl>
                                          </p:spTgt>
                                        </p:tgtEl>
                                        <p:attrNameLst>
                                          <p:attrName>style.visibility</p:attrName>
                                        </p:attrNameLst>
                                      </p:cBhvr>
                                      <p:to>
                                        <p:strVal val="visible"/>
                                      </p:to>
                                    </p:set>
                                    <p:animEffect transition="in" filter="fade">
                                      <p:cBhvr>
                                        <p:cTn id="30" dur="500"/>
                                        <p:tgtEl>
                                          <p:spTgt spid="42">
                                            <p:txEl>
                                              <p:pRg st="0" end="0"/>
                                            </p:txEl>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42">
                                            <p:txEl>
                                              <p:pRg st="1" end="1"/>
                                            </p:txEl>
                                          </p:spTgt>
                                        </p:tgtEl>
                                        <p:attrNameLst>
                                          <p:attrName>style.visibility</p:attrName>
                                        </p:attrNameLst>
                                      </p:cBhvr>
                                      <p:to>
                                        <p:strVal val="visible"/>
                                      </p:to>
                                    </p:set>
                                    <p:animEffect transition="in" filter="fade">
                                      <p:cBhvr>
                                        <p:cTn id="34" dur="500"/>
                                        <p:tgtEl>
                                          <p:spTgt spid="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bldLvl="0" animBg="1"/>
      <p:bldP spid="4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41"/>
          <p:cNvSpPr/>
          <p:nvPr>
            <p:ph idx="1"/>
          </p:nvPr>
        </p:nvSpPr>
        <p:spPr>
          <a:xfrm>
            <a:off x="415290" y="1484630"/>
            <a:ext cx="5723255" cy="4460875"/>
          </a:xfrm>
        </p:spPr>
        <p:txBody>
          <a:bodyPr>
            <a:normAutofit/>
          </a:bodyPr>
          <a:p>
            <a:pPr marL="0" indent="0" algn="just" fontAlgn="auto">
              <a:lnSpc>
                <a:spcPts val="3240"/>
              </a:lnSpc>
              <a:buNone/>
            </a:pPr>
            <a:r>
              <a:rPr lang="en-US" altLang="zh-CN" sz="1800">
                <a:latin typeface="微软雅黑" panose="020B0503020204020204" charset="-122"/>
                <a:ea typeface="微软雅黑" panose="020B0503020204020204" charset="-122"/>
                <a:cs typeface="微软雅黑" panose="020B0503020204020204" charset="-122"/>
                <a:sym typeface="+mn-ea"/>
              </a:rPr>
              <a:t>        </a:t>
            </a:r>
            <a:r>
              <a:rPr lang="zh-CN" altLang="en-US" sz="1800">
                <a:latin typeface="微软雅黑" panose="020B0503020204020204" charset="-122"/>
                <a:ea typeface="微软雅黑" panose="020B0503020204020204" charset="-122"/>
                <a:cs typeface="微软雅黑" panose="020B0503020204020204" charset="-122"/>
                <a:sym typeface="+mn-ea"/>
              </a:rPr>
              <a:t>二十世纪八十年代中期，成功引进德国代立蒙公司（DELIMON）专有技术及生产设备，生产高低压干油润滑产品及元器件。</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fontAlgn="auto">
              <a:lnSpc>
                <a:spcPts val="3240"/>
              </a:lnSpc>
              <a:buNone/>
            </a:pPr>
            <a:r>
              <a:rPr lang="zh-CN" altLang="en-US" sz="1800">
                <a:latin typeface="微软雅黑" panose="020B0503020204020204" charset="-122"/>
                <a:ea typeface="微软雅黑" panose="020B0503020204020204" charset="-122"/>
                <a:cs typeface="微软雅黑" panose="020B0503020204020204" charset="-122"/>
                <a:sym typeface="+mn-ea"/>
              </a:rPr>
              <a:t>        二十世纪九十年代，开发了动叶可调风机液压润滑装置，替代了进口。产品质量达到国际同等水平。</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fontAlgn="auto">
              <a:lnSpc>
                <a:spcPts val="3240"/>
              </a:lnSpc>
              <a:buNone/>
            </a:pPr>
            <a:r>
              <a:rPr lang="zh-CN" altLang="en-US" sz="1800">
                <a:latin typeface="微软雅黑" panose="020B0503020204020204" charset="-122"/>
                <a:ea typeface="微软雅黑" panose="020B0503020204020204" charset="-122"/>
                <a:cs typeface="微软雅黑" panose="020B0503020204020204" charset="-122"/>
                <a:sym typeface="+mn-ea"/>
              </a:rPr>
              <a:t>        二十世纪末，将高科技技术应用于润滑系统中，开发出智能集中润滑系统，在国内外均处于领先地位，利用先进的互联网，可实现远程监控。广泛应用于钢铁、冶金、矿山、电力、建材等行业。</a:t>
            </a:r>
            <a:endParaRPr lang="zh-CN" altLang="en-US" sz="1800">
              <a:latin typeface="微软雅黑" panose="020B0503020204020204" charset="-122"/>
              <a:ea typeface="微软雅黑" panose="020B0503020204020204" charset="-122"/>
              <a:cs typeface="微软雅黑" panose="020B0503020204020204" charset="-122"/>
            </a:endParaRPr>
          </a:p>
        </p:txBody>
      </p:sp>
      <p:pic>
        <p:nvPicPr>
          <p:cNvPr id="5" name="图片 5" descr="04"/>
          <p:cNvPicPr>
            <a:picLocks noChangeAspect="1"/>
          </p:cNvPicPr>
          <p:nvPr/>
        </p:nvPicPr>
        <p:blipFill>
          <a:blip r:embed="rId1"/>
          <a:stretch>
            <a:fillRect/>
          </a:stretch>
        </p:blipFill>
        <p:spPr>
          <a:xfrm>
            <a:off x="6601460" y="1528445"/>
            <a:ext cx="5591810" cy="4195445"/>
          </a:xfrm>
          <a:prstGeom prst="rect">
            <a:avLst/>
          </a:prstGeom>
        </p:spPr>
      </p:pic>
      <p:pic>
        <p:nvPicPr>
          <p:cNvPr id="2" name="图片 1" descr="LOGO"/>
          <p:cNvPicPr>
            <a:picLocks noChangeAspect="1"/>
          </p:cNvPicPr>
          <p:nvPr/>
        </p:nvPicPr>
        <p:blipFill>
          <a:blip r:embed="rId2"/>
          <a:stretch>
            <a:fillRect/>
          </a:stretch>
        </p:blipFill>
        <p:spPr>
          <a:xfrm>
            <a:off x="10594975"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企业简介</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pic>
        <p:nvPicPr>
          <p:cNvPr id="3" name="图片 2"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42">
                                            <p:txEl>
                                              <p:pRg st="0" end="0"/>
                                            </p:txEl>
                                          </p:spTgt>
                                        </p:tgtEl>
                                        <p:attrNameLst>
                                          <p:attrName>style.visibility</p:attrName>
                                        </p:attrNameLst>
                                      </p:cBhvr>
                                      <p:to>
                                        <p:strVal val="visible"/>
                                      </p:to>
                                    </p:set>
                                    <p:animEffect transition="in" filter="fade">
                                      <p:cBhvr>
                                        <p:cTn id="36" dur="500"/>
                                        <p:tgtEl>
                                          <p:spTgt spid="42">
                                            <p:txEl>
                                              <p:pRg st="0" end="0"/>
                                            </p:txEl>
                                          </p:spTgt>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42">
                                            <p:txEl>
                                              <p:pRg st="1" end="1"/>
                                            </p:txEl>
                                          </p:spTgt>
                                        </p:tgtEl>
                                        <p:attrNameLst>
                                          <p:attrName>style.visibility</p:attrName>
                                        </p:attrNameLst>
                                      </p:cBhvr>
                                      <p:to>
                                        <p:strVal val="visible"/>
                                      </p:to>
                                    </p:set>
                                    <p:animEffect transition="in" filter="fade">
                                      <p:cBhvr>
                                        <p:cTn id="40" dur="500"/>
                                        <p:tgtEl>
                                          <p:spTgt spid="42">
                                            <p:txEl>
                                              <p:pRg st="1" end="1"/>
                                            </p:txEl>
                                          </p:spTgt>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42">
                                            <p:txEl>
                                              <p:pRg st="2" end="2"/>
                                            </p:txEl>
                                          </p:spTgt>
                                        </p:tgtEl>
                                        <p:attrNameLst>
                                          <p:attrName>style.visibility</p:attrName>
                                        </p:attrNameLst>
                                      </p:cBhvr>
                                      <p:to>
                                        <p:strVal val="visible"/>
                                      </p:to>
                                    </p:set>
                                    <p:animEffect transition="in" filter="fade">
                                      <p:cBhvr>
                                        <p:cTn id="44" dur="500"/>
                                        <p:tgtEl>
                                          <p:spTgt spid="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bldLvl="0" animBg="1"/>
      <p:bldP spid="4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41"/>
          <p:cNvSpPr/>
          <p:nvPr>
            <p:ph idx="1"/>
          </p:nvPr>
        </p:nvSpPr>
        <p:spPr>
          <a:xfrm>
            <a:off x="415290" y="1484630"/>
            <a:ext cx="5723255" cy="4460875"/>
          </a:xfrm>
        </p:spPr>
        <p:txBody>
          <a:bodyPr>
            <a:normAutofit/>
          </a:bodyPr>
          <a:p>
            <a:pPr marL="0" indent="0" algn="just" fontAlgn="auto">
              <a:lnSpc>
                <a:spcPts val="4120"/>
              </a:lnSpc>
              <a:buNone/>
            </a:pPr>
            <a:r>
              <a:rPr lang="en-US" altLang="zh-CN" sz="1800">
                <a:latin typeface="微软雅黑" panose="020B0503020204020204" charset="-122"/>
                <a:ea typeface="微软雅黑" panose="020B0503020204020204" charset="-122"/>
                <a:cs typeface="微软雅黑" panose="020B0503020204020204" charset="-122"/>
                <a:sym typeface="+mn-ea"/>
              </a:rPr>
              <a:t>        </a:t>
            </a:r>
            <a:r>
              <a:rPr lang="zh-CN" altLang="en-US" sz="1800">
                <a:latin typeface="微软雅黑" panose="020B0503020204020204" charset="-122"/>
                <a:ea typeface="微软雅黑" panose="020B0503020204020204" charset="-122"/>
                <a:cs typeface="微软雅黑" panose="020B0503020204020204" charset="-122"/>
                <a:sym typeface="+mn-ea"/>
              </a:rPr>
              <a:t>二十一世纪初期，引入转化先进车辆润滑技术，并自行研制生产车辆专用润滑系统，广泛应用于客车、工程车、拖挂车、列车等大型车辆。对车辆的维护保养提供了极大的便利，并节省了大量的用工成本，使车辆使用寿命大大提高。真正做到了节能环保，创造了直接的经济和社会价值。</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fontAlgn="auto">
              <a:lnSpc>
                <a:spcPts val="4120"/>
              </a:lnSpc>
              <a:buNone/>
            </a:pPr>
            <a:r>
              <a:rPr lang="zh-CN" altLang="en-US" sz="1800">
                <a:latin typeface="微软雅黑" panose="020B0503020204020204" charset="-122"/>
                <a:ea typeface="微软雅黑" panose="020B0503020204020204" charset="-122"/>
                <a:cs typeface="微软雅黑" panose="020B0503020204020204" charset="-122"/>
                <a:sym typeface="+mn-ea"/>
              </a:rPr>
              <a:t>        起草、制定行业标准二十余项，占润滑行业产品标准总数的三分之一。</a:t>
            </a:r>
            <a:endParaRPr lang="zh-CN" altLang="en-US" sz="1800">
              <a:latin typeface="微软雅黑" panose="020B0503020204020204" charset="-122"/>
              <a:ea typeface="微软雅黑" panose="020B0503020204020204" charset="-122"/>
              <a:cs typeface="微软雅黑" panose="020B0503020204020204" charset="-122"/>
            </a:endParaRPr>
          </a:p>
        </p:txBody>
      </p:sp>
      <p:pic>
        <p:nvPicPr>
          <p:cNvPr id="6" name="图片 6" descr="05"/>
          <p:cNvPicPr>
            <a:picLocks noChangeAspect="1"/>
          </p:cNvPicPr>
          <p:nvPr/>
        </p:nvPicPr>
        <p:blipFill>
          <a:blip r:embed="rId1"/>
          <a:stretch>
            <a:fillRect/>
          </a:stretch>
        </p:blipFill>
        <p:spPr>
          <a:xfrm>
            <a:off x="6233160" y="1484630"/>
            <a:ext cx="5973445" cy="4481830"/>
          </a:xfrm>
          <a:prstGeom prst="rect">
            <a:avLst/>
          </a:prstGeom>
        </p:spPr>
      </p:pic>
      <p:pic>
        <p:nvPicPr>
          <p:cNvPr id="2" name="图片 1" descr="LOGO"/>
          <p:cNvPicPr>
            <a:picLocks noChangeAspect="1"/>
          </p:cNvPicPr>
          <p:nvPr/>
        </p:nvPicPr>
        <p:blipFill>
          <a:blip r:embed="rId2"/>
          <a:stretch>
            <a:fillRect/>
          </a:stretch>
        </p:blipFill>
        <p:spPr>
          <a:xfrm>
            <a:off x="10594975"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企业简介</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pic>
        <p:nvPicPr>
          <p:cNvPr id="3" name="图片 2"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42">
                                            <p:txEl>
                                              <p:pRg st="0" end="0"/>
                                            </p:txEl>
                                          </p:spTgt>
                                        </p:tgtEl>
                                        <p:attrNameLst>
                                          <p:attrName>style.visibility</p:attrName>
                                        </p:attrNameLst>
                                      </p:cBhvr>
                                      <p:to>
                                        <p:strVal val="visible"/>
                                      </p:to>
                                    </p:set>
                                    <p:animEffect transition="in" filter="fade">
                                      <p:cBhvr>
                                        <p:cTn id="36" dur="500"/>
                                        <p:tgtEl>
                                          <p:spTgt spid="42">
                                            <p:txEl>
                                              <p:pRg st="0" end="0"/>
                                            </p:txEl>
                                          </p:spTgt>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42">
                                            <p:txEl>
                                              <p:pRg st="1" end="1"/>
                                            </p:txEl>
                                          </p:spTgt>
                                        </p:tgtEl>
                                        <p:attrNameLst>
                                          <p:attrName>style.visibility</p:attrName>
                                        </p:attrNameLst>
                                      </p:cBhvr>
                                      <p:to>
                                        <p:strVal val="visible"/>
                                      </p:to>
                                    </p:set>
                                    <p:animEffect transition="in" filter="fade">
                                      <p:cBhvr>
                                        <p:cTn id="40" dur="500"/>
                                        <p:tgtEl>
                                          <p:spTgt spid="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bldLvl="0" animBg="1"/>
      <p:bldP spid="4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41"/>
          <p:cNvSpPr/>
          <p:nvPr>
            <p:ph idx="1"/>
          </p:nvPr>
        </p:nvSpPr>
        <p:spPr>
          <a:xfrm>
            <a:off x="415290" y="1484630"/>
            <a:ext cx="5723255" cy="4460875"/>
          </a:xfrm>
        </p:spPr>
        <p:txBody>
          <a:bodyPr>
            <a:normAutofit/>
          </a:bodyPr>
          <a:p>
            <a:pPr marL="0" indent="0" algn="just" fontAlgn="auto">
              <a:lnSpc>
                <a:spcPts val="4320"/>
              </a:lnSpc>
              <a:buNone/>
            </a:pPr>
            <a:r>
              <a:rPr lang="en-US" altLang="zh-CN" sz="1800">
                <a:latin typeface="微软雅黑" panose="020B0503020204020204" charset="-122"/>
                <a:ea typeface="微软雅黑" panose="020B0503020204020204" charset="-122"/>
                <a:cs typeface="微软雅黑" panose="020B0503020204020204" charset="-122"/>
                <a:sym typeface="+mn-ea"/>
              </a:rPr>
              <a:t>         </a:t>
            </a:r>
            <a:r>
              <a:rPr lang="zh-CN" altLang="en-US" sz="1800">
                <a:latin typeface="微软雅黑" panose="020B0503020204020204" charset="-122"/>
                <a:ea typeface="微软雅黑" panose="020B0503020204020204" charset="-122"/>
                <a:cs typeface="微软雅黑" panose="020B0503020204020204" charset="-122"/>
                <a:sym typeface="+mn-ea"/>
              </a:rPr>
              <a:t>公司以雄厚的技术、精湛的工艺、先进的设备、齐全的检测手段为用户提供优质的润滑设备及元器件。产品广泛应用于国内外的冶金、重机、港口、运输、矿山、电力、石化、建筑、船舶、起重、造纸、水泥等行业，并出口至印度、越南、缅甸、巴基斯坦、印度尼西亚、日本、韩国等国家，深受用户好评。</a:t>
            </a:r>
            <a:endParaRPr lang="zh-CN" altLang="en-US" sz="1800">
              <a:latin typeface="微软雅黑" panose="020B0503020204020204" charset="-122"/>
              <a:ea typeface="微软雅黑" panose="020B0503020204020204" charset="-122"/>
              <a:cs typeface="微软雅黑" panose="020B0503020204020204" charset="-122"/>
            </a:endParaRPr>
          </a:p>
        </p:txBody>
      </p:sp>
      <p:pic>
        <p:nvPicPr>
          <p:cNvPr id="7" name="图片 7" descr="06"/>
          <p:cNvPicPr>
            <a:picLocks noChangeAspect="1"/>
          </p:cNvPicPr>
          <p:nvPr/>
        </p:nvPicPr>
        <p:blipFill>
          <a:blip r:embed="rId1"/>
          <a:stretch>
            <a:fillRect/>
          </a:stretch>
        </p:blipFill>
        <p:spPr>
          <a:xfrm>
            <a:off x="6508115" y="1581150"/>
            <a:ext cx="5688330" cy="4267835"/>
          </a:xfrm>
          <a:prstGeom prst="rect">
            <a:avLst/>
          </a:prstGeom>
        </p:spPr>
      </p:pic>
      <p:pic>
        <p:nvPicPr>
          <p:cNvPr id="2" name="图片 1" descr="LOGO"/>
          <p:cNvPicPr>
            <a:picLocks noChangeAspect="1"/>
          </p:cNvPicPr>
          <p:nvPr/>
        </p:nvPicPr>
        <p:blipFill>
          <a:blip r:embed="rId2"/>
          <a:stretch>
            <a:fillRect/>
          </a:stretch>
        </p:blipFill>
        <p:spPr>
          <a:xfrm>
            <a:off x="10594975"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6" name="矩形 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企业简介</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pic>
        <p:nvPicPr>
          <p:cNvPr id="3" name="图片 2"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42">
                                            <p:txEl>
                                              <p:pRg st="0" end="0"/>
                                            </p:txEl>
                                          </p:spTgt>
                                        </p:tgtEl>
                                        <p:attrNameLst>
                                          <p:attrName>style.visibility</p:attrName>
                                        </p:attrNameLst>
                                      </p:cBhvr>
                                      <p:to>
                                        <p:strVal val="visible"/>
                                      </p:to>
                                    </p:set>
                                    <p:animEffect transition="in" filter="fade">
                                      <p:cBhvr>
                                        <p:cTn id="36"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bldLvl="0" animBg="1"/>
      <p:bldP spid="4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DF0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pic>
        <p:nvPicPr>
          <p:cNvPr id="6" name="Picture 2" descr="C:\Users\Administrator\Desktop\图片1.png图片1"/>
          <p:cNvPicPr>
            <a:picLocks noChangeAspect="1"/>
          </p:cNvPicPr>
          <p:nvPr/>
        </p:nvPicPr>
        <p:blipFill>
          <a:blip r:embed="rId1"/>
          <a:srcRect/>
          <a:stretch>
            <a:fillRect/>
          </a:stretch>
        </p:blipFill>
        <p:spPr>
          <a:xfrm>
            <a:off x="-49" y="1591310"/>
            <a:ext cx="7352714" cy="3675380"/>
          </a:xfrm>
          <a:prstGeom prst="rect">
            <a:avLst/>
          </a:prstGeom>
        </p:spPr>
      </p:pic>
      <p:cxnSp>
        <p:nvCxnSpPr>
          <p:cNvPr id="8" name="直接连接符 7"/>
          <p:cNvCxnSpPr/>
          <p:nvPr/>
        </p:nvCxnSpPr>
        <p:spPr>
          <a:xfrm flipH="1">
            <a:off x="7994698" y="1958047"/>
            <a:ext cx="182881" cy="4232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8234045" y="1877060"/>
            <a:ext cx="2954020" cy="645160"/>
          </a:xfrm>
          <a:prstGeom prst="rect">
            <a:avLst/>
          </a:prstGeom>
          <a:noFill/>
        </p:spPr>
        <p:txBody>
          <a:bodyPr wrap="square" rtlCol="0">
            <a:spAutoFit/>
          </a:bodyPr>
          <a:lstStyle/>
          <a:p>
            <a:r>
              <a:rPr lang="en-US" altLang="zh-CN" sz="3600" dirty="0">
                <a:solidFill>
                  <a:schemeClr val="bg1"/>
                </a:solidFill>
                <a:latin typeface="方正黑体简体" panose="02010601030101010101" pitchFamily="2" charset="-122"/>
                <a:ea typeface="方正黑体简体" panose="02010601030101010101" pitchFamily="2" charset="-122"/>
              </a:rPr>
              <a:t>PART 02</a:t>
            </a:r>
            <a:endParaRPr lang="zh-CN" altLang="en-US" sz="3600" dirty="0">
              <a:solidFill>
                <a:schemeClr val="bg1"/>
              </a:solidFill>
              <a:latin typeface="方正黑体简体" panose="02010601030101010101" pitchFamily="2" charset="-122"/>
              <a:ea typeface="方正黑体简体" panose="02010601030101010101" pitchFamily="2" charset="-122"/>
            </a:endParaRPr>
          </a:p>
        </p:txBody>
      </p:sp>
      <p:cxnSp>
        <p:nvCxnSpPr>
          <p:cNvPr id="14" name="直接连接符 13"/>
          <p:cNvCxnSpPr/>
          <p:nvPr/>
        </p:nvCxnSpPr>
        <p:spPr>
          <a:xfrm flipH="1">
            <a:off x="10331107" y="1958045"/>
            <a:ext cx="182881" cy="4232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899400" y="2680970"/>
            <a:ext cx="2961005" cy="922020"/>
          </a:xfrm>
          <a:prstGeom prst="rect">
            <a:avLst/>
          </a:prstGeom>
          <a:noFill/>
        </p:spPr>
        <p:txBody>
          <a:bodyPr wrap="square" rtlCol="0">
            <a:spAutoFit/>
          </a:bodyPr>
          <a:lstStyle/>
          <a:p>
            <a:pPr lvl="0">
              <a:defRPr/>
            </a:pPr>
            <a:r>
              <a:rPr lang="zh-CN" altLang="en-US" sz="5400" b="1" kern="0" dirty="0">
                <a:solidFill>
                  <a:schemeClr val="bg1"/>
                </a:solidFill>
                <a:latin typeface="微软雅黑" panose="020B0503020204020204" charset="-122"/>
                <a:ea typeface="微软雅黑" panose="020B0503020204020204" charset="-122"/>
                <a:cs typeface="+mn-ea"/>
                <a:sym typeface="+mn-lt"/>
              </a:rPr>
              <a:t>发展历程</a:t>
            </a:r>
            <a:endParaRPr lang="zh-CN" altLang="en-US" sz="5400" b="1" kern="0" dirty="0">
              <a:solidFill>
                <a:schemeClr val="bg1"/>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4"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历程"/>
          <p:cNvPicPr>
            <a:picLocks noChangeAspect="1"/>
          </p:cNvPicPr>
          <p:nvPr>
            <p:ph idx="1"/>
          </p:nvPr>
        </p:nvPicPr>
        <p:blipFill>
          <a:blip r:embed="rId1"/>
          <a:stretch>
            <a:fillRect/>
          </a:stretch>
        </p:blipFill>
        <p:spPr>
          <a:xfrm>
            <a:off x="-44450" y="3175"/>
            <a:ext cx="12243435" cy="68713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Tm="10000">
        <p:cover/>
      </p:transition>
    </mc:Choice>
    <mc:Fallback>
      <p:transition spd="med"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发展历程</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pic>
        <p:nvPicPr>
          <p:cNvPr id="43" name="图片 42" descr="1目录"/>
          <p:cNvPicPr>
            <a:picLocks noChangeAspect="1"/>
          </p:cNvPicPr>
          <p:nvPr/>
        </p:nvPicPr>
        <p:blipFill>
          <a:blip r:embed="rId1"/>
          <a:stretch>
            <a:fillRect/>
          </a:stretch>
        </p:blipFill>
        <p:spPr>
          <a:xfrm>
            <a:off x="415290" y="1910715"/>
            <a:ext cx="11294745" cy="3397250"/>
          </a:xfrm>
          <a:prstGeom prst="rect">
            <a:avLst/>
          </a:prstGeom>
        </p:spPr>
      </p:pic>
      <p:pic>
        <p:nvPicPr>
          <p:cNvPr id="2" name="图片 1" descr="LOGO"/>
          <p:cNvPicPr>
            <a:picLocks noChangeAspect="1"/>
          </p:cNvPicPr>
          <p:nvPr/>
        </p:nvPicPr>
        <p:blipFill>
          <a:blip r:embed="rId2"/>
          <a:stretch>
            <a:fillRect/>
          </a:stretch>
        </p:blipFill>
        <p:spPr>
          <a:xfrm>
            <a:off x="10575925"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6" name="矩形 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fill="hold"/>
                                        <p:tgtEl>
                                          <p:spTgt spid="43"/>
                                        </p:tgtEl>
                                        <p:attrNameLst>
                                          <p:attrName>ppt_x</p:attrName>
                                        </p:attrNameLst>
                                      </p:cBhvr>
                                      <p:tavLst>
                                        <p:tav tm="0">
                                          <p:val>
                                            <p:strVal val="#ppt_x"/>
                                          </p:val>
                                        </p:tav>
                                        <p:tav tm="100000">
                                          <p:val>
                                            <p:strVal val="#ppt_x"/>
                                          </p:val>
                                        </p:tav>
                                      </p:tavLst>
                                    </p:anim>
                                    <p:anim calcmode="lin" valueType="num">
                                      <p:cBhvr additive="base">
                                        <p:cTn id="3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DF0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pic>
        <p:nvPicPr>
          <p:cNvPr id="6" name="Picture 2" descr="C:\Users\Administrator\Desktop\图片1.png图片1"/>
          <p:cNvPicPr>
            <a:picLocks noChangeAspect="1"/>
          </p:cNvPicPr>
          <p:nvPr/>
        </p:nvPicPr>
        <p:blipFill>
          <a:blip r:embed="rId1"/>
          <a:srcRect/>
          <a:stretch>
            <a:fillRect/>
          </a:stretch>
        </p:blipFill>
        <p:spPr>
          <a:xfrm>
            <a:off x="-49" y="1591310"/>
            <a:ext cx="7352714" cy="3675380"/>
          </a:xfrm>
          <a:prstGeom prst="rect">
            <a:avLst/>
          </a:prstGeom>
        </p:spPr>
      </p:pic>
      <p:grpSp>
        <p:nvGrpSpPr>
          <p:cNvPr id="3" name="组合 2"/>
          <p:cNvGrpSpPr/>
          <p:nvPr/>
        </p:nvGrpSpPr>
        <p:grpSpPr>
          <a:xfrm>
            <a:off x="8204248" y="1847215"/>
            <a:ext cx="3345132" cy="645160"/>
            <a:chOff x="12590" y="2909"/>
            <a:chExt cx="5268" cy="1016"/>
          </a:xfrm>
        </p:grpSpPr>
        <p:cxnSp>
          <p:nvCxnSpPr>
            <p:cNvPr id="8" name="直接连接符 7"/>
            <p:cNvCxnSpPr/>
            <p:nvPr/>
          </p:nvCxnSpPr>
          <p:spPr>
            <a:xfrm flipH="1">
              <a:off x="12590"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3206" y="2909"/>
              <a:ext cx="4652" cy="1016"/>
            </a:xfrm>
            <a:prstGeom prst="rect">
              <a:avLst/>
            </a:prstGeom>
            <a:noFill/>
          </p:spPr>
          <p:txBody>
            <a:bodyPr wrap="square" rtlCol="0">
              <a:spAutoFit/>
            </a:bodyPr>
            <a:lstStyle/>
            <a:p>
              <a:r>
                <a:rPr lang="en-US" altLang="zh-CN" sz="3600" dirty="0">
                  <a:solidFill>
                    <a:schemeClr val="bg1"/>
                  </a:solidFill>
                  <a:latin typeface="方正黑体简体" panose="02010601030101010101" pitchFamily="2" charset="-122"/>
                  <a:ea typeface="方正黑体简体" panose="02010601030101010101" pitchFamily="2" charset="-122"/>
                </a:rPr>
                <a:t>PART 03</a:t>
              </a:r>
              <a:endParaRPr lang="zh-CN" altLang="en-US" sz="3600" dirty="0">
                <a:solidFill>
                  <a:schemeClr val="bg1"/>
                </a:solidFill>
                <a:latin typeface="方正黑体简体" panose="02010601030101010101" pitchFamily="2" charset="-122"/>
                <a:ea typeface="方正黑体简体" panose="02010601030101010101" pitchFamily="2" charset="-122"/>
              </a:endParaRPr>
            </a:p>
          </p:txBody>
        </p:sp>
        <p:cxnSp>
          <p:nvCxnSpPr>
            <p:cNvPr id="14" name="直接连接符 13"/>
            <p:cNvCxnSpPr/>
            <p:nvPr/>
          </p:nvCxnSpPr>
          <p:spPr>
            <a:xfrm flipH="1">
              <a:off x="16269"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7701280" y="2680970"/>
            <a:ext cx="4151630" cy="953135"/>
          </a:xfrm>
          <a:prstGeom prst="rect">
            <a:avLst/>
          </a:prstGeom>
          <a:noFill/>
        </p:spPr>
        <p:txBody>
          <a:bodyPr wrap="square" rtlCol="0">
            <a:spAutoFit/>
          </a:bodyPr>
          <a:lstStyle/>
          <a:p>
            <a:pPr algn="ctr">
              <a:buNone/>
            </a:pPr>
            <a:r>
              <a:rPr lang="en-US" altLang="zh-CN" sz="2800" b="1">
                <a:solidFill>
                  <a:schemeClr val="bg1"/>
                </a:solidFill>
                <a:latin typeface="微软雅黑" panose="020B0503020204020204" charset="-122"/>
                <a:ea typeface="微软雅黑" panose="020B0503020204020204" charset="-122"/>
                <a:cs typeface="微软雅黑" panose="020B0503020204020204" charset="-122"/>
                <a:sym typeface="+mn-ea"/>
              </a:rPr>
              <a:t>SR/ZNRH</a:t>
            </a:r>
            <a:r>
              <a:rPr lang="zh-CN" altLang="en-US" sz="2800" b="1">
                <a:solidFill>
                  <a:schemeClr val="bg1"/>
                </a:solidFill>
                <a:latin typeface="微软雅黑" panose="020B0503020204020204" charset="-122"/>
                <a:ea typeface="微软雅黑" panose="020B0503020204020204" charset="-122"/>
                <a:cs typeface="微软雅黑" panose="020B0503020204020204" charset="-122"/>
                <a:sym typeface="+mn-ea"/>
              </a:rPr>
              <a:t>智能润滑系统交流会</a:t>
            </a:r>
            <a:endParaRPr lang="zh-CN" altLang="en-US" sz="2800" b="1" kern="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目录</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sp>
        <p:nvSpPr>
          <p:cNvPr id="4097" name="标题 5121"/>
          <p:cNvSpPr>
            <a:spLocks noGrp="1"/>
          </p:cNvSpPr>
          <p:nvPr>
            <p:ph type="title"/>
          </p:nvPr>
        </p:nvSpPr>
        <p:spPr>
          <a:xfrm>
            <a:off x="1044575" y="1273175"/>
            <a:ext cx="10517505" cy="852170"/>
          </a:xfrm>
        </p:spPr>
        <p:txBody>
          <a:bodyPr anchor="b"/>
          <a:p>
            <a:r>
              <a:rPr lang="en-US" altLang="zh-CN">
                <a:solidFill>
                  <a:schemeClr val="tx1"/>
                </a:solidFill>
                <a:latin typeface="微软雅黑" panose="020B0503020204020204" charset="-122"/>
                <a:ea typeface="微软雅黑" panose="020B0503020204020204" charset="-122"/>
                <a:cs typeface="微软雅黑" panose="020B0503020204020204" charset="-122"/>
              </a:rPr>
              <a:t>SR/ZNRH</a:t>
            </a:r>
            <a:r>
              <a:rPr lang="zh-CN" altLang="en-US">
                <a:solidFill>
                  <a:schemeClr val="tx1"/>
                </a:solidFill>
                <a:latin typeface="微软雅黑" panose="020B0503020204020204" charset="-122"/>
                <a:ea typeface="微软雅黑" panose="020B0503020204020204" charset="-122"/>
                <a:cs typeface="微软雅黑" panose="020B0503020204020204" charset="-122"/>
              </a:rPr>
              <a:t>智能润滑系统</a:t>
            </a:r>
            <a:endParaRPr lang="zh-CN" altLang="en-US">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098" name="文本占位符 5122"/>
          <p:cNvSpPr>
            <a:spLocks noGrp="1"/>
          </p:cNvSpPr>
          <p:nvPr>
            <p:ph idx="1"/>
          </p:nvPr>
        </p:nvSpPr>
        <p:spPr>
          <a:xfrm>
            <a:off x="1170940" y="2281555"/>
            <a:ext cx="6891655" cy="2457450"/>
          </a:xfrm>
        </p:spPr>
        <p:txBody>
          <a:bodyPr anchor="t">
            <a:normAutofit/>
          </a:bodyPr>
          <a:p>
            <a:pPr>
              <a:lnSpc>
                <a:spcPct val="90000"/>
              </a:lnSpc>
            </a:pPr>
            <a:r>
              <a:rPr lang="zh-CN" altLang="en-US" sz="2000">
                <a:latin typeface="微软雅黑" panose="020B0503020204020204" charset="-122"/>
                <a:ea typeface="微软雅黑" panose="020B0503020204020204" charset="-122"/>
              </a:rPr>
              <a:t>概述</a:t>
            </a:r>
            <a:endParaRPr lang="zh-CN" altLang="en-US" sz="2000">
              <a:latin typeface="微软雅黑" panose="020B0503020204020204" charset="-122"/>
              <a:ea typeface="微软雅黑" panose="020B0503020204020204" charset="-122"/>
            </a:endParaRPr>
          </a:p>
          <a:p>
            <a:pPr>
              <a:lnSpc>
                <a:spcPct val="90000"/>
              </a:lnSpc>
            </a:pPr>
            <a:r>
              <a:rPr lang="zh-CN" altLang="en-US" sz="2000">
                <a:latin typeface="微软雅黑" panose="020B0503020204020204" charset="-122"/>
                <a:ea typeface="微软雅黑" panose="020B0503020204020204" charset="-122"/>
              </a:rPr>
              <a:t>机械系统架构</a:t>
            </a:r>
            <a:endParaRPr lang="zh-CN" altLang="en-US" sz="2000">
              <a:latin typeface="微软雅黑" panose="020B0503020204020204" charset="-122"/>
              <a:ea typeface="微软雅黑" panose="020B0503020204020204" charset="-122"/>
            </a:endParaRPr>
          </a:p>
          <a:p>
            <a:pPr>
              <a:lnSpc>
                <a:spcPct val="90000"/>
              </a:lnSpc>
            </a:pPr>
            <a:r>
              <a:rPr lang="zh-CN" altLang="en-US" sz="2000">
                <a:latin typeface="微软雅黑" panose="020B0503020204020204" charset="-122"/>
                <a:ea typeface="微软雅黑" panose="020B0503020204020204" charset="-122"/>
              </a:rPr>
              <a:t>机械设计部件基础要求</a:t>
            </a:r>
            <a:endParaRPr lang="zh-CN" altLang="en-US" sz="2000">
              <a:latin typeface="微软雅黑" panose="020B0503020204020204" charset="-122"/>
              <a:ea typeface="微软雅黑" panose="020B0503020204020204" charset="-122"/>
            </a:endParaRPr>
          </a:p>
          <a:p>
            <a:pPr>
              <a:lnSpc>
                <a:spcPct val="90000"/>
              </a:lnSpc>
            </a:pPr>
            <a:r>
              <a:rPr lang="zh-CN" altLang="en-US" sz="2000">
                <a:latin typeface="微软雅黑" panose="020B0503020204020204" charset="-122"/>
                <a:ea typeface="微软雅黑" panose="020B0503020204020204" charset="-122"/>
              </a:rPr>
              <a:t>控制系统架构</a:t>
            </a:r>
            <a:endParaRPr lang="zh-CN" altLang="en-US" sz="2000">
              <a:latin typeface="微软雅黑" panose="020B0503020204020204" charset="-122"/>
              <a:ea typeface="微软雅黑" panose="020B0503020204020204" charset="-122"/>
            </a:endParaRPr>
          </a:p>
          <a:p>
            <a:pPr>
              <a:lnSpc>
                <a:spcPct val="90000"/>
              </a:lnSpc>
            </a:pPr>
            <a:r>
              <a:rPr lang="zh-CN" altLang="en-US" sz="2000">
                <a:latin typeface="微软雅黑" panose="020B0503020204020204" charset="-122"/>
                <a:ea typeface="微软雅黑" panose="020B0503020204020204" charset="-122"/>
              </a:rPr>
              <a:t>电气设计部件基础要求</a:t>
            </a:r>
            <a:endParaRPr lang="zh-CN" altLang="en-US" sz="2000">
              <a:latin typeface="微软雅黑" panose="020B0503020204020204" charset="-122"/>
              <a:ea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6" name="矩形 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097"/>
                                        </p:tgtEl>
                                        <p:attrNameLst>
                                          <p:attrName>style.visibility</p:attrName>
                                        </p:attrNameLst>
                                      </p:cBhvr>
                                      <p:to>
                                        <p:strVal val="visible"/>
                                      </p:to>
                                    </p:set>
                                    <p:animEffect transition="in" filter="fade">
                                      <p:cBhvr>
                                        <p:cTn id="30" dur="500"/>
                                        <p:tgtEl>
                                          <p:spTgt spid="409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4098">
                                            <p:txEl>
                                              <p:pRg st="0" end="0"/>
                                            </p:txEl>
                                          </p:spTgt>
                                        </p:tgtEl>
                                        <p:attrNameLst>
                                          <p:attrName>style.visibility</p:attrName>
                                        </p:attrNameLst>
                                      </p:cBhvr>
                                      <p:to>
                                        <p:strVal val="visible"/>
                                      </p:to>
                                    </p:set>
                                    <p:animEffect transition="in" filter="fade">
                                      <p:cBhvr>
                                        <p:cTn id="34" dur="500"/>
                                        <p:tgtEl>
                                          <p:spTgt spid="4098">
                                            <p:txEl>
                                              <p:pRg st="0" end="0"/>
                                            </p:tx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098">
                                            <p:txEl>
                                              <p:pRg st="1" end="1"/>
                                            </p:txEl>
                                          </p:spTgt>
                                        </p:tgtEl>
                                        <p:attrNameLst>
                                          <p:attrName>style.visibility</p:attrName>
                                        </p:attrNameLst>
                                      </p:cBhvr>
                                      <p:to>
                                        <p:strVal val="visible"/>
                                      </p:to>
                                    </p:set>
                                    <p:animEffect transition="in" filter="fade">
                                      <p:cBhvr>
                                        <p:cTn id="38" dur="500"/>
                                        <p:tgtEl>
                                          <p:spTgt spid="4098">
                                            <p:txEl>
                                              <p:pRg st="1" end="1"/>
                                            </p:txEl>
                                          </p:spTgt>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098">
                                            <p:txEl>
                                              <p:pRg st="2" end="2"/>
                                            </p:txEl>
                                          </p:spTgt>
                                        </p:tgtEl>
                                        <p:attrNameLst>
                                          <p:attrName>style.visibility</p:attrName>
                                        </p:attrNameLst>
                                      </p:cBhvr>
                                      <p:to>
                                        <p:strVal val="visible"/>
                                      </p:to>
                                    </p:set>
                                    <p:animEffect transition="in" filter="fade">
                                      <p:cBhvr>
                                        <p:cTn id="42" dur="500"/>
                                        <p:tgtEl>
                                          <p:spTgt spid="4098">
                                            <p:txEl>
                                              <p:pRg st="2" end="2"/>
                                            </p:txEl>
                                          </p:spTgt>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098">
                                            <p:txEl>
                                              <p:pRg st="3" end="3"/>
                                            </p:txEl>
                                          </p:spTgt>
                                        </p:tgtEl>
                                        <p:attrNameLst>
                                          <p:attrName>style.visibility</p:attrName>
                                        </p:attrNameLst>
                                      </p:cBhvr>
                                      <p:to>
                                        <p:strVal val="visible"/>
                                      </p:to>
                                    </p:set>
                                    <p:animEffect transition="in" filter="fade">
                                      <p:cBhvr>
                                        <p:cTn id="46" dur="500"/>
                                        <p:tgtEl>
                                          <p:spTgt spid="4098">
                                            <p:txEl>
                                              <p:pRg st="3" end="3"/>
                                            </p:txEl>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098">
                                            <p:txEl>
                                              <p:pRg st="4" end="4"/>
                                            </p:txEl>
                                          </p:spTgt>
                                        </p:tgtEl>
                                        <p:attrNameLst>
                                          <p:attrName>style.visibility</p:attrName>
                                        </p:attrNameLst>
                                      </p:cBhvr>
                                      <p:to>
                                        <p:strVal val="visible"/>
                                      </p:to>
                                    </p:set>
                                    <p:animEffect transition="in" filter="fade">
                                      <p:cBhvr>
                                        <p:cTn id="50" dur="500"/>
                                        <p:tgtEl>
                                          <p:spTgt spid="40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097" grpId="0"/>
      <p:bldP spid="409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1437640"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mn-ea"/>
                <a:sym typeface="+mn-lt"/>
              </a:rPr>
              <a:t>概述</a:t>
            </a:r>
            <a:endParaRPr lang="zh-CN" altLang="en-US" sz="2400" b="1" kern="0" dirty="0">
              <a:solidFill>
                <a:srgbClr val="C00000"/>
              </a:solidFill>
              <a:latin typeface="微软雅黑" panose="020B0503020204020204" charset="-122"/>
              <a:ea typeface="微软雅黑" panose="020B0503020204020204" charset="-122"/>
              <a:cs typeface="+mn-ea"/>
              <a:sym typeface="+mn-lt"/>
            </a:endParaRPr>
          </a:p>
        </p:txBody>
      </p:sp>
      <p:sp>
        <p:nvSpPr>
          <p:cNvPr id="5122" name="文本占位符 6146"/>
          <p:cNvSpPr>
            <a:spLocks noGrp="1"/>
          </p:cNvSpPr>
          <p:nvPr>
            <p:ph idx="1"/>
          </p:nvPr>
        </p:nvSpPr>
        <p:spPr>
          <a:xfrm>
            <a:off x="1019810" y="1295400"/>
            <a:ext cx="9575165" cy="4267200"/>
          </a:xfrm>
        </p:spPr>
        <p:txBody>
          <a:bodyPr anchor="t"/>
          <a:p>
            <a:pPr algn="just">
              <a:lnSpc>
                <a:spcPct val="170000"/>
              </a:lnSpc>
              <a:buNone/>
            </a:pPr>
            <a:r>
              <a:rPr lang="en-US" altLang="zh-CN" sz="2000">
                <a:latin typeface="微软雅黑" panose="020B0503020204020204" charset="-122"/>
                <a:ea typeface="微软雅黑" panose="020B0503020204020204" charset="-122"/>
                <a:cs typeface="微软雅黑" panose="020B0503020204020204" charset="-122"/>
              </a:rPr>
              <a:t>           </a:t>
            </a:r>
            <a:r>
              <a:rPr lang="zh-CN" altLang="en-US" sz="2000">
                <a:latin typeface="微软雅黑" panose="020B0503020204020204" charset="-122"/>
                <a:ea typeface="微软雅黑" panose="020B0503020204020204" charset="-122"/>
                <a:cs typeface="微软雅黑" panose="020B0503020204020204" charset="-122"/>
              </a:rPr>
              <a:t>随着公司的不断发展，我们的系统也在不断更新，一套完整的新型系统的产生是目前公司急需的，大家都知道我们现在在做公司最新一代的产品，但是一直没有把系统给综合起来，研发过程中难免会出现方向不对的情况，走比较多的弯路，本次交流会的目的就是理清新型系统的发展方向，以便系统研发更顺利的进展。</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70000"/>
              </a:lnSpc>
              <a:buNone/>
            </a:pPr>
            <a:r>
              <a:rPr lang="zh-CN" altLang="en-US" sz="2000">
                <a:latin typeface="微软雅黑" panose="020B0503020204020204" charset="-122"/>
                <a:ea typeface="微软雅黑" panose="020B0503020204020204" charset="-122"/>
                <a:cs typeface="微软雅黑" panose="020B0503020204020204" charset="-122"/>
              </a:rPr>
              <a:t>          新型系统设计本着标准、模块、归档及应用性的方向去设计的，是面对日益增大的市场而设计的，系统设计包含机械和电气两部分，另外就是系统机电的融合，在这里我主要就系统及电气部分做一下交流！</a:t>
            </a:r>
            <a:endParaRPr lang="zh-CN" altLang="en-US"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6" name="矩形 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122">
                                            <p:txEl>
                                              <p:pRg st="0" end="0"/>
                                            </p:txEl>
                                          </p:spTgt>
                                        </p:tgtEl>
                                        <p:attrNameLst>
                                          <p:attrName>style.visibility</p:attrName>
                                        </p:attrNameLst>
                                      </p:cBhvr>
                                      <p:to>
                                        <p:strVal val="visible"/>
                                      </p:to>
                                    </p:set>
                                    <p:animEffect transition="in" filter="fade">
                                      <p:cBhvr>
                                        <p:cTn id="30" dur="500"/>
                                        <p:tgtEl>
                                          <p:spTgt spid="5122">
                                            <p:txEl>
                                              <p:pRg st="0" end="0"/>
                                            </p:txEl>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5122">
                                            <p:txEl>
                                              <p:pRg st="1" end="1"/>
                                            </p:txEl>
                                          </p:spTgt>
                                        </p:tgtEl>
                                        <p:attrNameLst>
                                          <p:attrName>style.visibility</p:attrName>
                                        </p:attrNameLst>
                                      </p:cBhvr>
                                      <p:to>
                                        <p:strVal val="visible"/>
                                      </p:to>
                                    </p:set>
                                    <p:animEffect transition="in" filter="fade">
                                      <p:cBhvr>
                                        <p:cTn id="34" dur="500"/>
                                        <p:tgtEl>
                                          <p:spTgt spid="51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512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3067050"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cs typeface="微软雅黑" panose="020B0503020204020204" charset="-122"/>
                <a:sym typeface="+mn-ea"/>
              </a:rPr>
              <a:t>机械系统构架</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5122" name="文本占位符 6146"/>
          <p:cNvSpPr>
            <a:spLocks noGrp="1"/>
          </p:cNvSpPr>
          <p:nvPr>
            <p:ph idx="1"/>
          </p:nvPr>
        </p:nvSpPr>
        <p:spPr>
          <a:xfrm>
            <a:off x="1019810" y="1295400"/>
            <a:ext cx="9575165" cy="4267200"/>
          </a:xfrm>
        </p:spPr>
        <p:txBody>
          <a:bodyPr anchor="t"/>
          <a:p>
            <a:pPr marL="571500" indent="-571500">
              <a:lnSpc>
                <a:spcPct val="110000"/>
              </a:lnSpc>
              <a:buNone/>
            </a:pPr>
            <a:r>
              <a:rPr lang="zh-CN" altLang="en-US" sz="2000">
                <a:latin typeface="微软雅黑" panose="020B0503020204020204" charset="-122"/>
                <a:ea typeface="微软雅黑" panose="020B0503020204020204" charset="-122"/>
                <a:cs typeface="微软雅黑" panose="020B0503020204020204" charset="-122"/>
                <a:sym typeface="+mn-ea"/>
              </a:rPr>
              <a:t>我将控制系统主要分成了以下几大部分</a:t>
            </a:r>
            <a:endParaRPr lang="zh-CN" altLang="en-US" sz="2000">
              <a:latin typeface="微软雅黑" panose="020B0503020204020204" charset="-122"/>
              <a:ea typeface="微软雅黑" panose="020B0503020204020204" charset="-122"/>
              <a:cs typeface="微软雅黑" panose="020B0503020204020204" charset="-122"/>
            </a:endParaRPr>
          </a:p>
          <a:p>
            <a:pPr marL="571500" indent="-571500">
              <a:lnSpc>
                <a:spcPct val="110000"/>
              </a:lnSpc>
              <a:buAutoNum type="arabicPeriod"/>
            </a:pPr>
            <a:r>
              <a:rPr lang="zh-CN" altLang="en-US" sz="2000">
                <a:latin typeface="微软雅黑" panose="020B0503020204020204" charset="-122"/>
                <a:ea typeface="微软雅黑" panose="020B0503020204020204" charset="-122"/>
                <a:cs typeface="微软雅黑" panose="020B0503020204020204" charset="-122"/>
                <a:sym typeface="+mn-ea"/>
              </a:rPr>
              <a:t>移动检测平台</a:t>
            </a:r>
            <a:endParaRPr lang="zh-CN" altLang="en-US" sz="2000">
              <a:latin typeface="微软雅黑" panose="020B0503020204020204" charset="-122"/>
              <a:ea typeface="微软雅黑" panose="020B0503020204020204" charset="-122"/>
              <a:cs typeface="微软雅黑" panose="020B0503020204020204" charset="-122"/>
            </a:endParaRPr>
          </a:p>
          <a:p>
            <a:pPr marL="571500" indent="-571500">
              <a:lnSpc>
                <a:spcPct val="110000"/>
              </a:lnSpc>
              <a:buAutoNum type="arabicPeriod"/>
            </a:pPr>
            <a:r>
              <a:rPr lang="zh-CN" altLang="en-US" sz="2000">
                <a:latin typeface="微软雅黑" panose="020B0503020204020204" charset="-122"/>
                <a:ea typeface="微软雅黑" panose="020B0503020204020204" charset="-122"/>
                <a:cs typeface="微软雅黑" panose="020B0503020204020204" charset="-122"/>
                <a:sym typeface="+mn-ea"/>
              </a:rPr>
              <a:t>储脂站</a:t>
            </a:r>
            <a:endParaRPr lang="zh-CN" altLang="en-US" sz="2000">
              <a:latin typeface="微软雅黑" panose="020B0503020204020204" charset="-122"/>
              <a:ea typeface="微软雅黑" panose="020B0503020204020204" charset="-122"/>
              <a:cs typeface="微软雅黑" panose="020B0503020204020204" charset="-122"/>
            </a:endParaRPr>
          </a:p>
          <a:p>
            <a:pPr marL="571500" indent="-571500">
              <a:lnSpc>
                <a:spcPct val="110000"/>
              </a:lnSpc>
              <a:buAutoNum type="arabicPeriod"/>
            </a:pPr>
            <a:r>
              <a:rPr lang="zh-CN" altLang="en-US" sz="2000">
                <a:latin typeface="微软雅黑" panose="020B0503020204020204" charset="-122"/>
                <a:ea typeface="微软雅黑" panose="020B0503020204020204" charset="-122"/>
                <a:cs typeface="微软雅黑" panose="020B0503020204020204" charset="-122"/>
                <a:sym typeface="+mn-ea"/>
              </a:rPr>
              <a:t>集成润滑站</a:t>
            </a:r>
            <a:endParaRPr lang="zh-CN" altLang="en-US" sz="2000">
              <a:latin typeface="微软雅黑" panose="020B0503020204020204" charset="-122"/>
              <a:ea typeface="微软雅黑" panose="020B0503020204020204" charset="-122"/>
              <a:cs typeface="微软雅黑" panose="020B0503020204020204" charset="-122"/>
            </a:endParaRPr>
          </a:p>
          <a:p>
            <a:pPr marL="571500" indent="-571500">
              <a:lnSpc>
                <a:spcPct val="110000"/>
              </a:lnSpc>
              <a:buAutoNum type="arabicPeriod"/>
            </a:pPr>
            <a:r>
              <a:rPr lang="zh-CN" altLang="en-US" sz="2000">
                <a:latin typeface="微软雅黑" panose="020B0503020204020204" charset="-122"/>
                <a:ea typeface="微软雅黑" panose="020B0503020204020204" charset="-122"/>
                <a:cs typeface="微软雅黑" panose="020B0503020204020204" charset="-122"/>
                <a:sym typeface="+mn-ea"/>
              </a:rPr>
              <a:t>电磁给油器</a:t>
            </a:r>
            <a:endParaRPr lang="zh-CN" altLang="en-US" sz="2000">
              <a:latin typeface="微软雅黑" panose="020B0503020204020204" charset="-122"/>
              <a:ea typeface="微软雅黑" panose="020B0503020204020204" charset="-122"/>
              <a:cs typeface="微软雅黑" panose="020B0503020204020204" charset="-122"/>
            </a:endParaRPr>
          </a:p>
          <a:p>
            <a:pPr marL="571500" indent="-571500">
              <a:lnSpc>
                <a:spcPct val="110000"/>
              </a:lnSpc>
              <a:buAutoNum type="arabicPeriod"/>
            </a:pPr>
            <a:r>
              <a:rPr lang="zh-CN" altLang="en-US" sz="2000">
                <a:latin typeface="微软雅黑" panose="020B0503020204020204" charset="-122"/>
                <a:ea typeface="微软雅黑" panose="020B0503020204020204" charset="-122"/>
                <a:cs typeface="微软雅黑" panose="020B0503020204020204" charset="-122"/>
                <a:sym typeface="+mn-ea"/>
              </a:rPr>
              <a:t>系统检测传感器</a:t>
            </a:r>
            <a:endParaRPr lang="zh-CN" altLang="en-US" sz="2000">
              <a:latin typeface="微软雅黑" panose="020B0503020204020204" charset="-122"/>
              <a:ea typeface="微软雅黑" panose="020B0503020204020204" charset="-122"/>
              <a:cs typeface="微软雅黑" panose="020B0503020204020204" charset="-122"/>
            </a:endParaRPr>
          </a:p>
          <a:p>
            <a:pPr marL="571500" indent="-571500">
              <a:lnSpc>
                <a:spcPct val="110000"/>
              </a:lnSpc>
              <a:buAutoNum type="arabicPeriod"/>
            </a:pPr>
            <a:r>
              <a:rPr lang="zh-CN" altLang="en-US" sz="2000">
                <a:latin typeface="微软雅黑" panose="020B0503020204020204" charset="-122"/>
                <a:ea typeface="微软雅黑" panose="020B0503020204020204" charset="-122"/>
                <a:cs typeface="微软雅黑" panose="020B0503020204020204" charset="-122"/>
                <a:sym typeface="+mn-ea"/>
              </a:rPr>
              <a:t>线路附件</a:t>
            </a:r>
            <a:endParaRPr lang="zh-CN" altLang="en-US" sz="2000">
              <a:latin typeface="微软雅黑" panose="020B0503020204020204" charset="-122"/>
              <a:ea typeface="微软雅黑" panose="020B0503020204020204" charset="-122"/>
              <a:cs typeface="微软雅黑" panose="020B0503020204020204" charset="-122"/>
            </a:endParaRPr>
          </a:p>
          <a:p>
            <a:pPr marL="571500" indent="-571500">
              <a:lnSpc>
                <a:spcPct val="110000"/>
              </a:lnSpc>
              <a:buAutoNum type="arabicPeriod"/>
            </a:pPr>
            <a:r>
              <a:rPr lang="zh-CN" altLang="en-US" sz="2000">
                <a:latin typeface="微软雅黑" panose="020B0503020204020204" charset="-122"/>
                <a:ea typeface="微软雅黑" panose="020B0503020204020204" charset="-122"/>
                <a:cs typeface="微软雅黑" panose="020B0503020204020204" charset="-122"/>
                <a:sym typeface="+mn-ea"/>
              </a:rPr>
              <a:t>油路附件</a:t>
            </a:r>
            <a:endParaRPr lang="zh-CN" altLang="en-US"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6" name="矩形 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122">
                                            <p:txEl>
                                              <p:pRg st="0" end="0"/>
                                            </p:txEl>
                                          </p:spTgt>
                                        </p:tgtEl>
                                        <p:attrNameLst>
                                          <p:attrName>style.visibility</p:attrName>
                                        </p:attrNameLst>
                                      </p:cBhvr>
                                      <p:to>
                                        <p:strVal val="visible"/>
                                      </p:to>
                                    </p:set>
                                    <p:animEffect transition="in" filter="fade">
                                      <p:cBhvr>
                                        <p:cTn id="30" dur="500"/>
                                        <p:tgtEl>
                                          <p:spTgt spid="5122">
                                            <p:txEl>
                                              <p:pRg st="0" end="0"/>
                                            </p:txEl>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5122">
                                            <p:txEl>
                                              <p:pRg st="1" end="1"/>
                                            </p:txEl>
                                          </p:spTgt>
                                        </p:tgtEl>
                                        <p:attrNameLst>
                                          <p:attrName>style.visibility</p:attrName>
                                        </p:attrNameLst>
                                      </p:cBhvr>
                                      <p:to>
                                        <p:strVal val="visible"/>
                                      </p:to>
                                    </p:set>
                                    <p:animEffect transition="in" filter="fade">
                                      <p:cBhvr>
                                        <p:cTn id="34" dur="500"/>
                                        <p:tgtEl>
                                          <p:spTgt spid="5122">
                                            <p:txEl>
                                              <p:pRg st="1" end="1"/>
                                            </p:tx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122">
                                            <p:txEl>
                                              <p:pRg st="2" end="2"/>
                                            </p:txEl>
                                          </p:spTgt>
                                        </p:tgtEl>
                                        <p:attrNameLst>
                                          <p:attrName>style.visibility</p:attrName>
                                        </p:attrNameLst>
                                      </p:cBhvr>
                                      <p:to>
                                        <p:strVal val="visible"/>
                                      </p:to>
                                    </p:set>
                                    <p:animEffect transition="in" filter="fade">
                                      <p:cBhvr>
                                        <p:cTn id="38" dur="500"/>
                                        <p:tgtEl>
                                          <p:spTgt spid="5122">
                                            <p:txEl>
                                              <p:pRg st="2" end="2"/>
                                            </p:txEl>
                                          </p:spTgt>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122">
                                            <p:txEl>
                                              <p:pRg st="3" end="3"/>
                                            </p:txEl>
                                          </p:spTgt>
                                        </p:tgtEl>
                                        <p:attrNameLst>
                                          <p:attrName>style.visibility</p:attrName>
                                        </p:attrNameLst>
                                      </p:cBhvr>
                                      <p:to>
                                        <p:strVal val="visible"/>
                                      </p:to>
                                    </p:set>
                                    <p:animEffect transition="in" filter="fade">
                                      <p:cBhvr>
                                        <p:cTn id="42" dur="500"/>
                                        <p:tgtEl>
                                          <p:spTgt spid="5122">
                                            <p:txEl>
                                              <p:pRg st="3" end="3"/>
                                            </p:txEl>
                                          </p:spTgt>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122">
                                            <p:txEl>
                                              <p:pRg st="4" end="4"/>
                                            </p:txEl>
                                          </p:spTgt>
                                        </p:tgtEl>
                                        <p:attrNameLst>
                                          <p:attrName>style.visibility</p:attrName>
                                        </p:attrNameLst>
                                      </p:cBhvr>
                                      <p:to>
                                        <p:strVal val="visible"/>
                                      </p:to>
                                    </p:set>
                                    <p:animEffect transition="in" filter="fade">
                                      <p:cBhvr>
                                        <p:cTn id="46" dur="500"/>
                                        <p:tgtEl>
                                          <p:spTgt spid="5122">
                                            <p:txEl>
                                              <p:pRg st="4" end="4"/>
                                            </p:txEl>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122">
                                            <p:txEl>
                                              <p:pRg st="5" end="5"/>
                                            </p:txEl>
                                          </p:spTgt>
                                        </p:tgtEl>
                                        <p:attrNameLst>
                                          <p:attrName>style.visibility</p:attrName>
                                        </p:attrNameLst>
                                      </p:cBhvr>
                                      <p:to>
                                        <p:strVal val="visible"/>
                                      </p:to>
                                    </p:set>
                                    <p:animEffect transition="in" filter="fade">
                                      <p:cBhvr>
                                        <p:cTn id="50" dur="500"/>
                                        <p:tgtEl>
                                          <p:spTgt spid="5122">
                                            <p:txEl>
                                              <p:pRg st="5" end="5"/>
                                            </p:txEl>
                                          </p:spTgt>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5122">
                                            <p:txEl>
                                              <p:pRg st="6" end="6"/>
                                            </p:txEl>
                                          </p:spTgt>
                                        </p:tgtEl>
                                        <p:attrNameLst>
                                          <p:attrName>style.visibility</p:attrName>
                                        </p:attrNameLst>
                                      </p:cBhvr>
                                      <p:to>
                                        <p:strVal val="visible"/>
                                      </p:to>
                                    </p:set>
                                    <p:animEffect transition="in" filter="fade">
                                      <p:cBhvr>
                                        <p:cTn id="54" dur="500"/>
                                        <p:tgtEl>
                                          <p:spTgt spid="5122">
                                            <p:txEl>
                                              <p:pRg st="6" end="6"/>
                                            </p:txEl>
                                          </p:spTgt>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5122">
                                            <p:txEl>
                                              <p:pRg st="7" end="7"/>
                                            </p:txEl>
                                          </p:spTgt>
                                        </p:tgtEl>
                                        <p:attrNameLst>
                                          <p:attrName>style.visibility</p:attrName>
                                        </p:attrNameLst>
                                      </p:cBhvr>
                                      <p:to>
                                        <p:strVal val="visible"/>
                                      </p:to>
                                    </p:set>
                                    <p:animEffect transition="in" filter="fade">
                                      <p:cBhvr>
                                        <p:cTn id="58" dur="500"/>
                                        <p:tgtEl>
                                          <p:spTgt spid="512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51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3067050"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控制系统架构</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grpSp>
        <p:nvGrpSpPr>
          <p:cNvPr id="7169" name="组合 8193"/>
          <p:cNvGrpSpPr/>
          <p:nvPr/>
        </p:nvGrpSpPr>
        <p:grpSpPr>
          <a:xfrm>
            <a:off x="1098550" y="1216025"/>
            <a:ext cx="9496425" cy="5317623"/>
            <a:chOff x="0" y="0"/>
            <a:chExt cx="12918" cy="7681"/>
          </a:xfrm>
        </p:grpSpPr>
        <p:pic>
          <p:nvPicPr>
            <p:cNvPr id="7170" name="图片 8194"/>
            <p:cNvPicPr>
              <a:picLocks noChangeAspect="1"/>
            </p:cNvPicPr>
            <p:nvPr/>
          </p:nvPicPr>
          <p:blipFill>
            <a:blip r:embed="rId1"/>
            <a:stretch>
              <a:fillRect/>
            </a:stretch>
          </p:blipFill>
          <p:spPr>
            <a:xfrm>
              <a:off x="4040" y="60"/>
              <a:ext cx="1208" cy="975"/>
            </a:xfrm>
            <a:prstGeom prst="rect">
              <a:avLst/>
            </a:prstGeom>
            <a:noFill/>
            <a:ln w="9525">
              <a:noFill/>
            </a:ln>
          </p:spPr>
        </p:pic>
        <p:pic>
          <p:nvPicPr>
            <p:cNvPr id="7171" name="图片 8195"/>
            <p:cNvPicPr>
              <a:picLocks noChangeAspect="1"/>
            </p:cNvPicPr>
            <p:nvPr/>
          </p:nvPicPr>
          <p:blipFill>
            <a:blip r:embed="rId2"/>
            <a:stretch>
              <a:fillRect/>
            </a:stretch>
          </p:blipFill>
          <p:spPr>
            <a:xfrm>
              <a:off x="4105" y="1125"/>
              <a:ext cx="2880" cy="2620"/>
            </a:xfrm>
            <a:prstGeom prst="rect">
              <a:avLst/>
            </a:prstGeom>
            <a:noFill/>
            <a:ln w="9525">
              <a:noFill/>
            </a:ln>
          </p:spPr>
        </p:pic>
        <p:pic>
          <p:nvPicPr>
            <p:cNvPr id="7172" name="图片 8196"/>
            <p:cNvPicPr>
              <a:picLocks noChangeAspect="1"/>
            </p:cNvPicPr>
            <p:nvPr/>
          </p:nvPicPr>
          <p:blipFill>
            <a:blip r:embed="rId3"/>
            <a:stretch>
              <a:fillRect/>
            </a:stretch>
          </p:blipFill>
          <p:spPr>
            <a:xfrm>
              <a:off x="1418" y="2258"/>
              <a:ext cx="1495" cy="2040"/>
            </a:xfrm>
            <a:prstGeom prst="rect">
              <a:avLst/>
            </a:prstGeom>
            <a:noFill/>
            <a:ln w="9525">
              <a:noFill/>
            </a:ln>
          </p:spPr>
        </p:pic>
        <p:pic>
          <p:nvPicPr>
            <p:cNvPr id="7173" name="图片 8197"/>
            <p:cNvPicPr>
              <a:picLocks noChangeAspect="1"/>
            </p:cNvPicPr>
            <p:nvPr/>
          </p:nvPicPr>
          <p:blipFill>
            <a:blip r:embed="rId4"/>
            <a:stretch>
              <a:fillRect/>
            </a:stretch>
          </p:blipFill>
          <p:spPr>
            <a:xfrm>
              <a:off x="5750" y="4385"/>
              <a:ext cx="1680" cy="1428"/>
            </a:xfrm>
            <a:prstGeom prst="rect">
              <a:avLst/>
            </a:prstGeom>
            <a:noFill/>
            <a:ln w="9525">
              <a:noFill/>
            </a:ln>
          </p:spPr>
        </p:pic>
        <p:pic>
          <p:nvPicPr>
            <p:cNvPr id="7174" name="图片 8198"/>
            <p:cNvPicPr>
              <a:picLocks noChangeAspect="1"/>
            </p:cNvPicPr>
            <p:nvPr/>
          </p:nvPicPr>
          <p:blipFill>
            <a:blip r:embed="rId4"/>
            <a:stretch>
              <a:fillRect/>
            </a:stretch>
          </p:blipFill>
          <p:spPr>
            <a:xfrm>
              <a:off x="7790" y="4385"/>
              <a:ext cx="1680" cy="1428"/>
            </a:xfrm>
            <a:prstGeom prst="rect">
              <a:avLst/>
            </a:prstGeom>
            <a:noFill/>
            <a:ln w="9525">
              <a:noFill/>
            </a:ln>
          </p:spPr>
        </p:pic>
        <p:pic>
          <p:nvPicPr>
            <p:cNvPr id="7175" name="图片 8199"/>
            <p:cNvPicPr>
              <a:picLocks noChangeAspect="1"/>
            </p:cNvPicPr>
            <p:nvPr/>
          </p:nvPicPr>
          <p:blipFill>
            <a:blip r:embed="rId4"/>
            <a:stretch>
              <a:fillRect/>
            </a:stretch>
          </p:blipFill>
          <p:spPr>
            <a:xfrm>
              <a:off x="9710" y="4385"/>
              <a:ext cx="1680" cy="1428"/>
            </a:xfrm>
            <a:prstGeom prst="rect">
              <a:avLst/>
            </a:prstGeom>
            <a:noFill/>
            <a:ln w="9525">
              <a:noFill/>
            </a:ln>
          </p:spPr>
        </p:pic>
        <p:sp>
          <p:nvSpPr>
            <p:cNvPr id="7176" name="直接连接符 8200"/>
            <p:cNvSpPr/>
            <p:nvPr/>
          </p:nvSpPr>
          <p:spPr>
            <a:xfrm flipH="1">
              <a:off x="5388" y="840"/>
              <a:ext cx="7" cy="388"/>
            </a:xfrm>
            <a:prstGeom prst="line">
              <a:avLst/>
            </a:prstGeom>
            <a:ln w="34925" cap="flat" cmpd="sng">
              <a:solidFill>
                <a:schemeClr val="tx1"/>
              </a:solidFill>
              <a:prstDash val="solid"/>
              <a:round/>
              <a:headEnd type="none" w="med" len="med"/>
              <a:tailEnd type="none" w="med" len="med"/>
            </a:ln>
          </p:spPr>
        </p:sp>
        <p:sp>
          <p:nvSpPr>
            <p:cNvPr id="7177" name="直接连接符 8201"/>
            <p:cNvSpPr/>
            <p:nvPr/>
          </p:nvSpPr>
          <p:spPr>
            <a:xfrm>
              <a:off x="5593" y="3323"/>
              <a:ext cx="0" cy="565"/>
            </a:xfrm>
            <a:prstGeom prst="line">
              <a:avLst/>
            </a:prstGeom>
            <a:ln w="34925" cap="flat" cmpd="sng">
              <a:solidFill>
                <a:schemeClr val="tx1"/>
              </a:solidFill>
              <a:prstDash val="solid"/>
              <a:round/>
              <a:headEnd type="none" w="med" len="med"/>
              <a:tailEnd type="none" w="med" len="med"/>
            </a:ln>
          </p:spPr>
        </p:sp>
        <p:sp>
          <p:nvSpPr>
            <p:cNvPr id="7178" name="直接连接符 8202"/>
            <p:cNvSpPr/>
            <p:nvPr/>
          </p:nvSpPr>
          <p:spPr>
            <a:xfrm flipH="1" flipV="1">
              <a:off x="5593" y="3888"/>
              <a:ext cx="4837" cy="17"/>
            </a:xfrm>
            <a:prstGeom prst="line">
              <a:avLst/>
            </a:prstGeom>
            <a:ln w="34925" cap="flat" cmpd="sng">
              <a:solidFill>
                <a:schemeClr val="tx1"/>
              </a:solidFill>
              <a:prstDash val="solid"/>
              <a:round/>
              <a:headEnd type="none" w="med" len="med"/>
              <a:tailEnd type="none" w="med" len="med"/>
            </a:ln>
          </p:spPr>
        </p:sp>
        <p:sp>
          <p:nvSpPr>
            <p:cNvPr id="7179" name="直接连接符 8203"/>
            <p:cNvSpPr/>
            <p:nvPr/>
          </p:nvSpPr>
          <p:spPr>
            <a:xfrm flipH="1">
              <a:off x="2958" y="3240"/>
              <a:ext cx="1320" cy="0"/>
            </a:xfrm>
            <a:prstGeom prst="line">
              <a:avLst/>
            </a:prstGeom>
            <a:ln w="34925" cap="flat" cmpd="sng">
              <a:solidFill>
                <a:schemeClr val="tx1"/>
              </a:solidFill>
              <a:prstDash val="solid"/>
              <a:round/>
              <a:headEnd type="none" w="med" len="med"/>
              <a:tailEnd type="none" w="med" len="med"/>
            </a:ln>
          </p:spPr>
        </p:sp>
        <p:sp>
          <p:nvSpPr>
            <p:cNvPr id="7180" name="直接连接符 8204"/>
            <p:cNvSpPr/>
            <p:nvPr/>
          </p:nvSpPr>
          <p:spPr>
            <a:xfrm>
              <a:off x="6710" y="3905"/>
              <a:ext cx="0" cy="360"/>
            </a:xfrm>
            <a:prstGeom prst="line">
              <a:avLst/>
            </a:prstGeom>
            <a:ln w="34925" cap="flat" cmpd="sng">
              <a:solidFill>
                <a:schemeClr val="tx1"/>
              </a:solidFill>
              <a:prstDash val="solid"/>
              <a:round/>
              <a:headEnd type="none" w="med" len="med"/>
              <a:tailEnd type="none" w="med" len="med"/>
            </a:ln>
          </p:spPr>
        </p:sp>
        <p:sp>
          <p:nvSpPr>
            <p:cNvPr id="7181" name="直接连接符 8205"/>
            <p:cNvSpPr/>
            <p:nvPr/>
          </p:nvSpPr>
          <p:spPr>
            <a:xfrm>
              <a:off x="8630" y="3905"/>
              <a:ext cx="0" cy="360"/>
            </a:xfrm>
            <a:prstGeom prst="line">
              <a:avLst/>
            </a:prstGeom>
            <a:ln w="34925" cap="flat" cmpd="sng">
              <a:solidFill>
                <a:schemeClr val="tx1"/>
              </a:solidFill>
              <a:prstDash val="solid"/>
              <a:round/>
              <a:headEnd type="none" w="med" len="med"/>
              <a:tailEnd type="none" w="med" len="med"/>
            </a:ln>
          </p:spPr>
        </p:sp>
        <p:sp>
          <p:nvSpPr>
            <p:cNvPr id="7182" name="直接连接符 8206"/>
            <p:cNvSpPr/>
            <p:nvPr/>
          </p:nvSpPr>
          <p:spPr>
            <a:xfrm>
              <a:off x="10430" y="3905"/>
              <a:ext cx="0" cy="360"/>
            </a:xfrm>
            <a:prstGeom prst="line">
              <a:avLst/>
            </a:prstGeom>
            <a:ln w="34925" cap="flat" cmpd="sng">
              <a:solidFill>
                <a:schemeClr val="tx1"/>
              </a:solidFill>
              <a:prstDash val="solid"/>
              <a:round/>
              <a:headEnd type="none" w="med" len="med"/>
              <a:tailEnd type="none" w="med" len="med"/>
            </a:ln>
          </p:spPr>
        </p:sp>
        <p:sp>
          <p:nvSpPr>
            <p:cNvPr id="7183" name="直接连接符 8207"/>
            <p:cNvSpPr/>
            <p:nvPr/>
          </p:nvSpPr>
          <p:spPr>
            <a:xfrm flipH="1">
              <a:off x="2958" y="3360"/>
              <a:ext cx="1320" cy="0"/>
            </a:xfrm>
            <a:prstGeom prst="line">
              <a:avLst/>
            </a:prstGeom>
            <a:ln w="34925" cap="flat" cmpd="sng">
              <a:solidFill>
                <a:srgbClr val="FF0000"/>
              </a:solidFill>
              <a:prstDash val="solid"/>
              <a:round/>
              <a:headEnd type="none" w="med" len="med"/>
              <a:tailEnd type="none" w="med" len="med"/>
            </a:ln>
          </p:spPr>
        </p:sp>
        <p:sp>
          <p:nvSpPr>
            <p:cNvPr id="7184" name="直接连接符 8208"/>
            <p:cNvSpPr/>
            <p:nvPr/>
          </p:nvSpPr>
          <p:spPr>
            <a:xfrm flipH="1">
              <a:off x="5875" y="3665"/>
              <a:ext cx="4915" cy="10"/>
            </a:xfrm>
            <a:prstGeom prst="line">
              <a:avLst/>
            </a:prstGeom>
            <a:ln w="34925" cap="flat" cmpd="sng">
              <a:solidFill>
                <a:srgbClr val="FFCC00"/>
              </a:solidFill>
              <a:prstDash val="solid"/>
              <a:round/>
              <a:headEnd type="none" w="med" len="med"/>
              <a:tailEnd type="none" w="med" len="med"/>
            </a:ln>
          </p:spPr>
        </p:sp>
        <p:sp>
          <p:nvSpPr>
            <p:cNvPr id="7185" name="直接连接符 8209"/>
            <p:cNvSpPr/>
            <p:nvPr/>
          </p:nvSpPr>
          <p:spPr>
            <a:xfrm>
              <a:off x="5838" y="3360"/>
              <a:ext cx="37" cy="388"/>
            </a:xfrm>
            <a:prstGeom prst="line">
              <a:avLst/>
            </a:prstGeom>
            <a:ln w="34925" cap="flat" cmpd="sng">
              <a:solidFill>
                <a:srgbClr val="FFCC00"/>
              </a:solidFill>
              <a:prstDash val="solid"/>
              <a:round/>
              <a:headEnd type="none" w="med" len="med"/>
              <a:tailEnd type="none" w="med" len="med"/>
            </a:ln>
          </p:spPr>
        </p:sp>
        <p:sp>
          <p:nvSpPr>
            <p:cNvPr id="7186" name="直接连接符 8210"/>
            <p:cNvSpPr/>
            <p:nvPr/>
          </p:nvSpPr>
          <p:spPr>
            <a:xfrm>
              <a:off x="7070" y="3665"/>
              <a:ext cx="0" cy="600"/>
            </a:xfrm>
            <a:prstGeom prst="line">
              <a:avLst/>
            </a:prstGeom>
            <a:ln w="34925" cap="flat" cmpd="sng">
              <a:solidFill>
                <a:srgbClr val="FFCC00"/>
              </a:solidFill>
              <a:prstDash val="solid"/>
              <a:round/>
              <a:headEnd type="none" w="med" len="med"/>
              <a:tailEnd type="none" w="med" len="med"/>
            </a:ln>
          </p:spPr>
        </p:sp>
        <p:sp>
          <p:nvSpPr>
            <p:cNvPr id="7187" name="直接连接符 8211"/>
            <p:cNvSpPr/>
            <p:nvPr/>
          </p:nvSpPr>
          <p:spPr>
            <a:xfrm>
              <a:off x="8870" y="3665"/>
              <a:ext cx="0" cy="600"/>
            </a:xfrm>
            <a:prstGeom prst="line">
              <a:avLst/>
            </a:prstGeom>
            <a:ln w="34925" cap="flat" cmpd="sng">
              <a:solidFill>
                <a:srgbClr val="FFCC00"/>
              </a:solidFill>
              <a:prstDash val="solid"/>
              <a:round/>
              <a:headEnd type="none" w="med" len="med"/>
              <a:tailEnd type="none" w="med" len="med"/>
            </a:ln>
          </p:spPr>
        </p:sp>
        <p:sp>
          <p:nvSpPr>
            <p:cNvPr id="7188" name="直接连接符 8212"/>
            <p:cNvSpPr/>
            <p:nvPr/>
          </p:nvSpPr>
          <p:spPr>
            <a:xfrm>
              <a:off x="10790" y="3665"/>
              <a:ext cx="0" cy="600"/>
            </a:xfrm>
            <a:prstGeom prst="line">
              <a:avLst/>
            </a:prstGeom>
            <a:ln w="34925" cap="flat" cmpd="sng">
              <a:solidFill>
                <a:srgbClr val="FFCC00"/>
              </a:solidFill>
              <a:prstDash val="solid"/>
              <a:round/>
              <a:headEnd type="none" w="med" len="med"/>
              <a:tailEnd type="none" w="med" len="med"/>
            </a:ln>
          </p:spPr>
        </p:sp>
        <p:sp>
          <p:nvSpPr>
            <p:cNvPr id="7189" name="直接连接符 8213"/>
            <p:cNvSpPr/>
            <p:nvPr/>
          </p:nvSpPr>
          <p:spPr>
            <a:xfrm flipH="1">
              <a:off x="9318" y="360"/>
              <a:ext cx="600" cy="0"/>
            </a:xfrm>
            <a:prstGeom prst="line">
              <a:avLst/>
            </a:prstGeom>
            <a:ln w="34925" cap="flat" cmpd="sng">
              <a:solidFill>
                <a:schemeClr val="tx1"/>
              </a:solidFill>
              <a:prstDash val="solid"/>
              <a:round/>
              <a:headEnd type="none" w="med" len="med"/>
              <a:tailEnd type="none" w="med" len="med"/>
            </a:ln>
          </p:spPr>
        </p:sp>
        <p:sp>
          <p:nvSpPr>
            <p:cNvPr id="7190" name="直接连接符 8214"/>
            <p:cNvSpPr/>
            <p:nvPr/>
          </p:nvSpPr>
          <p:spPr>
            <a:xfrm flipH="1">
              <a:off x="9318" y="840"/>
              <a:ext cx="600" cy="0"/>
            </a:xfrm>
            <a:prstGeom prst="line">
              <a:avLst/>
            </a:prstGeom>
            <a:ln w="34925" cap="flat" cmpd="sng">
              <a:solidFill>
                <a:srgbClr val="FF0000"/>
              </a:solidFill>
              <a:prstDash val="solid"/>
              <a:round/>
              <a:headEnd type="none" w="med" len="med"/>
              <a:tailEnd type="none" w="med" len="med"/>
            </a:ln>
          </p:spPr>
        </p:sp>
        <p:sp>
          <p:nvSpPr>
            <p:cNvPr id="7191" name="直接连接符 8215"/>
            <p:cNvSpPr/>
            <p:nvPr/>
          </p:nvSpPr>
          <p:spPr>
            <a:xfrm flipH="1">
              <a:off x="9318" y="1320"/>
              <a:ext cx="600" cy="0"/>
            </a:xfrm>
            <a:prstGeom prst="line">
              <a:avLst/>
            </a:prstGeom>
            <a:ln w="34925" cap="flat" cmpd="sng">
              <a:solidFill>
                <a:srgbClr val="FFCC00"/>
              </a:solidFill>
              <a:prstDash val="solid"/>
              <a:round/>
              <a:headEnd type="none" w="med" len="med"/>
              <a:tailEnd type="none" w="med" len="med"/>
            </a:ln>
          </p:spPr>
        </p:sp>
        <p:sp>
          <p:nvSpPr>
            <p:cNvPr id="7192" name="文本框 8216"/>
            <p:cNvSpPr txBox="1"/>
            <p:nvPr/>
          </p:nvSpPr>
          <p:spPr>
            <a:xfrm>
              <a:off x="10038" y="0"/>
              <a:ext cx="2160"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表示线路</a:t>
              </a:r>
              <a:endParaRPr lang="zh-CN" altLang="en-US">
                <a:latin typeface="微软雅黑" panose="020B0503020204020204" charset="-122"/>
                <a:ea typeface="微软雅黑" panose="020B0503020204020204" charset="-122"/>
              </a:endParaRPr>
            </a:p>
          </p:txBody>
        </p:sp>
        <p:sp>
          <p:nvSpPr>
            <p:cNvPr id="7193" name="文本框 8217"/>
            <p:cNvSpPr txBox="1"/>
            <p:nvPr/>
          </p:nvSpPr>
          <p:spPr>
            <a:xfrm>
              <a:off x="10038" y="480"/>
              <a:ext cx="2880"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表示加油管路</a:t>
              </a:r>
              <a:endParaRPr lang="zh-CN" altLang="en-US">
                <a:latin typeface="微软雅黑" panose="020B0503020204020204" charset="-122"/>
                <a:ea typeface="微软雅黑" panose="020B0503020204020204" charset="-122"/>
              </a:endParaRPr>
            </a:p>
          </p:txBody>
        </p:sp>
        <p:sp>
          <p:nvSpPr>
            <p:cNvPr id="7194" name="文本框 8218"/>
            <p:cNvSpPr txBox="1"/>
            <p:nvPr/>
          </p:nvSpPr>
          <p:spPr>
            <a:xfrm>
              <a:off x="10038" y="960"/>
              <a:ext cx="2160"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表示油路</a:t>
              </a:r>
              <a:endParaRPr lang="zh-CN" altLang="en-US">
                <a:latin typeface="微软雅黑" panose="020B0503020204020204" charset="-122"/>
                <a:ea typeface="微软雅黑" panose="020B0503020204020204" charset="-122"/>
              </a:endParaRPr>
            </a:p>
          </p:txBody>
        </p:sp>
        <p:sp>
          <p:nvSpPr>
            <p:cNvPr id="7195" name="文本框 8219"/>
            <p:cNvSpPr txBox="1"/>
            <p:nvPr/>
          </p:nvSpPr>
          <p:spPr>
            <a:xfrm>
              <a:off x="5600" y="203"/>
              <a:ext cx="2160"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监控系统</a:t>
              </a:r>
              <a:endParaRPr lang="zh-CN" altLang="en-US">
                <a:latin typeface="微软雅黑" panose="020B0503020204020204" charset="-122"/>
                <a:ea typeface="微软雅黑" panose="020B0503020204020204" charset="-122"/>
              </a:endParaRPr>
            </a:p>
          </p:txBody>
        </p:sp>
        <p:sp>
          <p:nvSpPr>
            <p:cNvPr id="7196" name="文本框 8220"/>
            <p:cNvSpPr txBox="1"/>
            <p:nvPr/>
          </p:nvSpPr>
          <p:spPr>
            <a:xfrm>
              <a:off x="0" y="3393"/>
              <a:ext cx="2160"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储脂站</a:t>
              </a:r>
              <a:endParaRPr lang="zh-CN" altLang="en-US">
                <a:latin typeface="微软雅黑" panose="020B0503020204020204" charset="-122"/>
                <a:ea typeface="微软雅黑" panose="020B0503020204020204" charset="-122"/>
              </a:endParaRPr>
            </a:p>
          </p:txBody>
        </p:sp>
        <p:sp>
          <p:nvSpPr>
            <p:cNvPr id="7197" name="文本框 8221"/>
            <p:cNvSpPr txBox="1"/>
            <p:nvPr/>
          </p:nvSpPr>
          <p:spPr>
            <a:xfrm>
              <a:off x="2750" y="4833"/>
              <a:ext cx="2843"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电磁给油器集成</a:t>
              </a:r>
              <a:endParaRPr lang="zh-CN" altLang="en-US">
                <a:latin typeface="微软雅黑" panose="020B0503020204020204" charset="-122"/>
                <a:ea typeface="微软雅黑" panose="020B0503020204020204" charset="-122"/>
              </a:endParaRPr>
            </a:p>
          </p:txBody>
        </p:sp>
        <p:sp>
          <p:nvSpPr>
            <p:cNvPr id="7198" name="文本框 8222"/>
            <p:cNvSpPr txBox="1"/>
            <p:nvPr/>
          </p:nvSpPr>
          <p:spPr>
            <a:xfrm>
              <a:off x="7064" y="2060"/>
              <a:ext cx="2160"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集成泵站</a:t>
              </a:r>
              <a:endParaRPr lang="zh-CN" altLang="en-US">
                <a:latin typeface="微软雅黑" panose="020B0503020204020204" charset="-122"/>
                <a:ea typeface="微软雅黑" panose="020B0503020204020204" charset="-122"/>
              </a:endParaRPr>
            </a:p>
          </p:txBody>
        </p:sp>
        <p:sp>
          <p:nvSpPr>
            <p:cNvPr id="7199" name="直接连接符 8223"/>
            <p:cNvSpPr/>
            <p:nvPr/>
          </p:nvSpPr>
          <p:spPr>
            <a:xfrm>
              <a:off x="6160" y="5873"/>
              <a:ext cx="0" cy="600"/>
            </a:xfrm>
            <a:prstGeom prst="line">
              <a:avLst/>
            </a:prstGeom>
            <a:ln w="34925" cap="flat" cmpd="sng">
              <a:solidFill>
                <a:srgbClr val="FFCC00"/>
              </a:solidFill>
              <a:prstDash val="solid"/>
              <a:round/>
              <a:headEnd type="none" w="med" len="med"/>
              <a:tailEnd type="none" w="med" len="med"/>
            </a:ln>
          </p:spPr>
        </p:sp>
        <p:sp>
          <p:nvSpPr>
            <p:cNvPr id="7200" name="直接连接符 8224"/>
            <p:cNvSpPr/>
            <p:nvPr/>
          </p:nvSpPr>
          <p:spPr>
            <a:xfrm>
              <a:off x="6515" y="5873"/>
              <a:ext cx="0" cy="600"/>
            </a:xfrm>
            <a:prstGeom prst="line">
              <a:avLst/>
            </a:prstGeom>
            <a:ln w="34925" cap="flat" cmpd="sng">
              <a:solidFill>
                <a:srgbClr val="FFCC00"/>
              </a:solidFill>
              <a:prstDash val="solid"/>
              <a:round/>
              <a:headEnd type="none" w="med" len="med"/>
              <a:tailEnd type="none" w="med" len="med"/>
            </a:ln>
          </p:spPr>
        </p:sp>
        <p:sp>
          <p:nvSpPr>
            <p:cNvPr id="7201" name="直接连接符 8225"/>
            <p:cNvSpPr/>
            <p:nvPr/>
          </p:nvSpPr>
          <p:spPr>
            <a:xfrm>
              <a:off x="6798" y="5873"/>
              <a:ext cx="0" cy="600"/>
            </a:xfrm>
            <a:prstGeom prst="line">
              <a:avLst/>
            </a:prstGeom>
            <a:ln w="34925" cap="flat" cmpd="sng">
              <a:solidFill>
                <a:srgbClr val="FFCC00"/>
              </a:solidFill>
              <a:prstDash val="solid"/>
              <a:round/>
              <a:headEnd type="none" w="med" len="med"/>
              <a:tailEnd type="none" w="med" len="med"/>
            </a:ln>
          </p:spPr>
        </p:sp>
        <p:sp>
          <p:nvSpPr>
            <p:cNvPr id="7202" name="直接连接符 8226"/>
            <p:cNvSpPr/>
            <p:nvPr/>
          </p:nvSpPr>
          <p:spPr>
            <a:xfrm>
              <a:off x="7153" y="5873"/>
              <a:ext cx="0" cy="600"/>
            </a:xfrm>
            <a:prstGeom prst="line">
              <a:avLst/>
            </a:prstGeom>
            <a:ln w="34925" cap="flat" cmpd="sng">
              <a:solidFill>
                <a:srgbClr val="FFCC00"/>
              </a:solidFill>
              <a:prstDash val="solid"/>
              <a:round/>
              <a:headEnd type="none" w="med" len="med"/>
              <a:tailEnd type="none" w="med" len="med"/>
            </a:ln>
          </p:spPr>
        </p:sp>
        <p:sp>
          <p:nvSpPr>
            <p:cNvPr id="7203" name="直接连接符 8227"/>
            <p:cNvSpPr/>
            <p:nvPr/>
          </p:nvSpPr>
          <p:spPr>
            <a:xfrm>
              <a:off x="8145" y="5873"/>
              <a:ext cx="0" cy="600"/>
            </a:xfrm>
            <a:prstGeom prst="line">
              <a:avLst/>
            </a:prstGeom>
            <a:ln w="34925" cap="flat" cmpd="sng">
              <a:solidFill>
                <a:srgbClr val="FFCC00"/>
              </a:solidFill>
              <a:prstDash val="solid"/>
              <a:round/>
              <a:headEnd type="none" w="med" len="med"/>
              <a:tailEnd type="none" w="med" len="med"/>
            </a:ln>
          </p:spPr>
        </p:sp>
        <p:sp>
          <p:nvSpPr>
            <p:cNvPr id="7204" name="直接连接符 8228"/>
            <p:cNvSpPr/>
            <p:nvPr/>
          </p:nvSpPr>
          <p:spPr>
            <a:xfrm>
              <a:off x="8500" y="5873"/>
              <a:ext cx="0" cy="600"/>
            </a:xfrm>
            <a:prstGeom prst="line">
              <a:avLst/>
            </a:prstGeom>
            <a:ln w="34925" cap="flat" cmpd="sng">
              <a:solidFill>
                <a:srgbClr val="FFCC00"/>
              </a:solidFill>
              <a:prstDash val="solid"/>
              <a:round/>
              <a:headEnd type="none" w="med" len="med"/>
              <a:tailEnd type="none" w="med" len="med"/>
            </a:ln>
          </p:spPr>
        </p:sp>
        <p:sp>
          <p:nvSpPr>
            <p:cNvPr id="7205" name="直接连接符 8229"/>
            <p:cNvSpPr/>
            <p:nvPr/>
          </p:nvSpPr>
          <p:spPr>
            <a:xfrm>
              <a:off x="8783" y="5873"/>
              <a:ext cx="0" cy="600"/>
            </a:xfrm>
            <a:prstGeom prst="line">
              <a:avLst/>
            </a:prstGeom>
            <a:ln w="34925" cap="flat" cmpd="sng">
              <a:solidFill>
                <a:srgbClr val="FFCC00"/>
              </a:solidFill>
              <a:prstDash val="solid"/>
              <a:round/>
              <a:headEnd type="none" w="med" len="med"/>
              <a:tailEnd type="none" w="med" len="med"/>
            </a:ln>
          </p:spPr>
        </p:sp>
        <p:sp>
          <p:nvSpPr>
            <p:cNvPr id="7206" name="直接连接符 8230"/>
            <p:cNvSpPr/>
            <p:nvPr/>
          </p:nvSpPr>
          <p:spPr>
            <a:xfrm>
              <a:off x="9138" y="5873"/>
              <a:ext cx="0" cy="600"/>
            </a:xfrm>
            <a:prstGeom prst="line">
              <a:avLst/>
            </a:prstGeom>
            <a:ln w="34925" cap="flat" cmpd="sng">
              <a:solidFill>
                <a:srgbClr val="FFCC00"/>
              </a:solidFill>
              <a:prstDash val="solid"/>
              <a:round/>
              <a:headEnd type="none" w="med" len="med"/>
              <a:tailEnd type="none" w="med" len="med"/>
            </a:ln>
          </p:spPr>
        </p:sp>
        <p:sp>
          <p:nvSpPr>
            <p:cNvPr id="7207" name="直接连接符 8231"/>
            <p:cNvSpPr/>
            <p:nvPr/>
          </p:nvSpPr>
          <p:spPr>
            <a:xfrm>
              <a:off x="10130" y="5873"/>
              <a:ext cx="0" cy="600"/>
            </a:xfrm>
            <a:prstGeom prst="line">
              <a:avLst/>
            </a:prstGeom>
            <a:ln w="34925" cap="flat" cmpd="sng">
              <a:solidFill>
                <a:srgbClr val="FFCC00"/>
              </a:solidFill>
              <a:prstDash val="solid"/>
              <a:round/>
              <a:headEnd type="none" w="med" len="med"/>
              <a:tailEnd type="none" w="med" len="med"/>
            </a:ln>
          </p:spPr>
        </p:sp>
        <p:sp>
          <p:nvSpPr>
            <p:cNvPr id="7208" name="直接连接符 8232"/>
            <p:cNvSpPr/>
            <p:nvPr/>
          </p:nvSpPr>
          <p:spPr>
            <a:xfrm>
              <a:off x="10485" y="5873"/>
              <a:ext cx="0" cy="600"/>
            </a:xfrm>
            <a:prstGeom prst="line">
              <a:avLst/>
            </a:prstGeom>
            <a:ln w="34925" cap="flat" cmpd="sng">
              <a:solidFill>
                <a:srgbClr val="FFCC00"/>
              </a:solidFill>
              <a:prstDash val="solid"/>
              <a:round/>
              <a:headEnd type="none" w="med" len="med"/>
              <a:tailEnd type="none" w="med" len="med"/>
            </a:ln>
          </p:spPr>
        </p:sp>
        <p:sp>
          <p:nvSpPr>
            <p:cNvPr id="7209" name="直接连接符 8233"/>
            <p:cNvSpPr/>
            <p:nvPr/>
          </p:nvSpPr>
          <p:spPr>
            <a:xfrm>
              <a:off x="10768" y="5873"/>
              <a:ext cx="0" cy="600"/>
            </a:xfrm>
            <a:prstGeom prst="line">
              <a:avLst/>
            </a:prstGeom>
            <a:ln w="34925" cap="flat" cmpd="sng">
              <a:solidFill>
                <a:srgbClr val="FFCC00"/>
              </a:solidFill>
              <a:prstDash val="solid"/>
              <a:round/>
              <a:headEnd type="none" w="med" len="med"/>
              <a:tailEnd type="none" w="med" len="med"/>
            </a:ln>
          </p:spPr>
        </p:sp>
        <p:sp>
          <p:nvSpPr>
            <p:cNvPr id="7210" name="直接连接符 8234"/>
            <p:cNvSpPr/>
            <p:nvPr/>
          </p:nvSpPr>
          <p:spPr>
            <a:xfrm>
              <a:off x="11123" y="5873"/>
              <a:ext cx="0" cy="600"/>
            </a:xfrm>
            <a:prstGeom prst="line">
              <a:avLst/>
            </a:prstGeom>
            <a:ln w="34925" cap="flat" cmpd="sng">
              <a:solidFill>
                <a:srgbClr val="FFCC00"/>
              </a:solidFill>
              <a:prstDash val="solid"/>
              <a:round/>
              <a:headEnd type="none" w="med" len="med"/>
              <a:tailEnd type="none" w="med" len="med"/>
            </a:ln>
          </p:spPr>
        </p:sp>
        <p:sp>
          <p:nvSpPr>
            <p:cNvPr id="7211" name="矩形 8235"/>
            <p:cNvSpPr/>
            <p:nvPr/>
          </p:nvSpPr>
          <p:spPr>
            <a:xfrm>
              <a:off x="6098"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2" name="矩形 8236"/>
            <p:cNvSpPr/>
            <p:nvPr/>
          </p:nvSpPr>
          <p:spPr>
            <a:xfrm>
              <a:off x="6450"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3" name="矩形 8237"/>
            <p:cNvSpPr/>
            <p:nvPr/>
          </p:nvSpPr>
          <p:spPr>
            <a:xfrm>
              <a:off x="6735"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4" name="矩形 8238"/>
            <p:cNvSpPr/>
            <p:nvPr/>
          </p:nvSpPr>
          <p:spPr>
            <a:xfrm>
              <a:off x="7088"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5" name="矩形 8239"/>
            <p:cNvSpPr/>
            <p:nvPr/>
          </p:nvSpPr>
          <p:spPr>
            <a:xfrm>
              <a:off x="8080"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6" name="矩形 8240"/>
            <p:cNvSpPr/>
            <p:nvPr/>
          </p:nvSpPr>
          <p:spPr>
            <a:xfrm>
              <a:off x="8433"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7" name="矩形 8241"/>
            <p:cNvSpPr/>
            <p:nvPr/>
          </p:nvSpPr>
          <p:spPr>
            <a:xfrm>
              <a:off x="8718"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8" name="矩形 8242"/>
            <p:cNvSpPr/>
            <p:nvPr/>
          </p:nvSpPr>
          <p:spPr>
            <a:xfrm>
              <a:off x="9070"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19" name="矩形 8243"/>
            <p:cNvSpPr/>
            <p:nvPr/>
          </p:nvSpPr>
          <p:spPr>
            <a:xfrm>
              <a:off x="10068"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20" name="矩形 8244"/>
            <p:cNvSpPr/>
            <p:nvPr/>
          </p:nvSpPr>
          <p:spPr>
            <a:xfrm>
              <a:off x="10420"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21" name="矩形 8245"/>
            <p:cNvSpPr/>
            <p:nvPr/>
          </p:nvSpPr>
          <p:spPr>
            <a:xfrm>
              <a:off x="10705"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22" name="矩形 8246"/>
            <p:cNvSpPr/>
            <p:nvPr/>
          </p:nvSpPr>
          <p:spPr>
            <a:xfrm>
              <a:off x="11058" y="6510"/>
              <a:ext cx="140" cy="568"/>
            </a:xfrm>
            <a:prstGeom prst="rect">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Verdana" panose="020B0604030504040204" pitchFamily="34" charset="0"/>
              </a:endParaRPr>
            </a:p>
          </p:txBody>
        </p:sp>
        <p:sp>
          <p:nvSpPr>
            <p:cNvPr id="7223" name="文本框 8247"/>
            <p:cNvSpPr txBox="1"/>
            <p:nvPr/>
          </p:nvSpPr>
          <p:spPr>
            <a:xfrm>
              <a:off x="6097" y="7149"/>
              <a:ext cx="5031" cy="532"/>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rPr>
                <a:t>扩展的检测装置或者是分配器</a:t>
              </a:r>
              <a:endParaRPr lang="zh-CN" altLang="en-US">
                <a:latin typeface="微软雅黑" panose="020B0503020204020204" charset="-122"/>
                <a:ea typeface="微软雅黑" panose="020B0503020204020204" charset="-122"/>
              </a:endParaRPr>
            </a:p>
          </p:txBody>
        </p:sp>
        <p:pic>
          <p:nvPicPr>
            <p:cNvPr id="7224" name="图片 8248"/>
            <p:cNvPicPr>
              <a:picLocks noChangeAspect="1"/>
            </p:cNvPicPr>
            <p:nvPr/>
          </p:nvPicPr>
          <p:blipFill>
            <a:blip r:embed="rId5"/>
            <a:stretch>
              <a:fillRect/>
            </a:stretch>
          </p:blipFill>
          <p:spPr>
            <a:xfrm>
              <a:off x="70" y="275"/>
              <a:ext cx="935" cy="1205"/>
            </a:xfrm>
            <a:prstGeom prst="rect">
              <a:avLst/>
            </a:prstGeom>
            <a:noFill/>
            <a:ln w="9525">
              <a:noFill/>
            </a:ln>
          </p:spPr>
        </p:pic>
        <p:sp>
          <p:nvSpPr>
            <p:cNvPr id="7225" name="云形标注 8249"/>
            <p:cNvSpPr/>
            <p:nvPr/>
          </p:nvSpPr>
          <p:spPr>
            <a:xfrm rot="10800000">
              <a:off x="1418" y="558"/>
              <a:ext cx="2057" cy="780"/>
            </a:xfrm>
            <a:prstGeom prst="cloudCallout">
              <a:avLst>
                <a:gd name="adj1" fmla="val -43560"/>
                <a:gd name="adj2" fmla="val 17306"/>
              </a:avLst>
            </a:prstGeom>
            <a:solidFill>
              <a:schemeClr val="accent1"/>
            </a:solidFill>
            <a:ln w="9525" cap="flat" cmpd="sng">
              <a:solidFill>
                <a:schemeClr val="tx1"/>
              </a:solidFill>
              <a:prstDash val="solid"/>
              <a:round/>
              <a:headEnd type="none" w="med" len="med"/>
              <a:tailEnd type="none" w="med" len="med"/>
            </a:ln>
          </p:spPr>
          <p:txBody>
            <a:bodyPr rot="10800000" anchor="t"/>
            <a:p>
              <a:pPr algn="ctr"/>
              <a:r>
                <a:rPr lang="en-US" altLang="zh-CN" sz="1400">
                  <a:latin typeface="Verdana" panose="020B0604030504040204" pitchFamily="34" charset="0"/>
                </a:rPr>
                <a:t>Intlnet</a:t>
              </a:r>
              <a:endParaRPr lang="en-US" altLang="zh-CN" sz="1400">
                <a:latin typeface="Verdana" panose="020B0604030504040204" pitchFamily="34" charset="0"/>
              </a:endParaRPr>
            </a:p>
          </p:txBody>
        </p:sp>
      </p:grpSp>
      <p:pic>
        <p:nvPicPr>
          <p:cNvPr id="2" name="图片 1" descr="LOGO"/>
          <p:cNvPicPr>
            <a:picLocks noChangeAspect="1"/>
          </p:cNvPicPr>
          <p:nvPr/>
        </p:nvPicPr>
        <p:blipFill>
          <a:blip r:embed="rId6"/>
          <a:stretch>
            <a:fillRect/>
          </a:stretch>
        </p:blipFill>
        <p:spPr>
          <a:xfrm>
            <a:off x="10594975" y="99060"/>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6" name="矩形 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descr="图片1"/>
          <p:cNvPicPr>
            <a:picLocks noChangeAspect="1"/>
          </p:cNvPicPr>
          <p:nvPr/>
        </p:nvPicPr>
        <p:blipFill>
          <a:blip r:embed="rId7"/>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7169"/>
                                        </p:tgtEl>
                                        <p:attrNameLst>
                                          <p:attrName>style.visibility</p:attrName>
                                        </p:attrNameLst>
                                      </p:cBhvr>
                                      <p:to>
                                        <p:strVal val="visible"/>
                                      </p:to>
                                    </p:set>
                                    <p:animEffect transition="in" filter="fade">
                                      <p:cBhvr>
                                        <p:cTn id="30" dur="500"/>
                                        <p:tgtEl>
                                          <p:spTgt spid="7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454152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None/>
            </a:pPr>
            <a:r>
              <a:rPr sz="2000">
                <a:latin typeface="微软雅黑" panose="020B0503020204020204" charset="-122"/>
                <a:ea typeface="微软雅黑" panose="020B0503020204020204" charset="-122"/>
                <a:cs typeface="微软雅黑" panose="020B0503020204020204" charset="-122"/>
              </a:rPr>
              <a:t>1、储脂站</a:t>
            </a:r>
            <a:endParaRPr sz="20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sz="2000">
                <a:latin typeface="微软雅黑" panose="020B0503020204020204" charset="-122"/>
                <a:ea typeface="微软雅黑" panose="020B0503020204020204" charset="-122"/>
                <a:cs typeface="微软雅黑" panose="020B0503020204020204" charset="-122"/>
              </a:rPr>
              <a:t>储脂站是系统上游补脂部件，根据不同的场所系统所配置的补脂站容积不同，为满足现场使用补脂系统基于以下几种原则进行设计：</a:t>
            </a:r>
            <a:endParaRPr sz="2000">
              <a:latin typeface="微软雅黑" panose="020B0503020204020204" charset="-122"/>
              <a:ea typeface="微软雅黑" panose="020B0503020204020204" charset="-122"/>
              <a:cs typeface="微软雅黑" panose="020B0503020204020204" charset="-122"/>
            </a:endParaRPr>
          </a:p>
          <a:p>
            <a:pPr algn="just">
              <a:lnSpc>
                <a:spcPct val="120000"/>
              </a:lnSpc>
              <a:buFont typeface="Wingdings" panose="05000000000000000000" charset="0"/>
              <a:buChar char="l"/>
            </a:pPr>
            <a:r>
              <a:rPr sz="2000">
                <a:latin typeface="微软雅黑" panose="020B0503020204020204" charset="-122"/>
                <a:ea typeface="微软雅黑" panose="020B0503020204020204" charset="-122"/>
                <a:cs typeface="微软雅黑" panose="020B0503020204020204" charset="-122"/>
              </a:rPr>
              <a:t>系列化设计，根据容积定义产品序列</a:t>
            </a:r>
            <a:endParaRPr sz="2000">
              <a:latin typeface="微软雅黑" panose="020B0503020204020204" charset="-122"/>
              <a:ea typeface="微软雅黑" panose="020B0503020204020204" charset="-122"/>
              <a:cs typeface="微软雅黑" panose="020B0503020204020204" charset="-122"/>
            </a:endParaRPr>
          </a:p>
          <a:p>
            <a:pPr algn="just">
              <a:lnSpc>
                <a:spcPct val="120000"/>
              </a:lnSpc>
              <a:buFont typeface="Wingdings" panose="05000000000000000000" charset="0"/>
              <a:buChar char="l"/>
            </a:pPr>
            <a:r>
              <a:rPr sz="2000">
                <a:latin typeface="微软雅黑" panose="020B0503020204020204" charset="-122"/>
                <a:ea typeface="微软雅黑" panose="020B0503020204020204" charset="-122"/>
                <a:cs typeface="微软雅黑" panose="020B0503020204020204" charset="-122"/>
              </a:rPr>
              <a:t>大流量，尽可能高于或等于400ml/Min</a:t>
            </a:r>
            <a:endParaRPr sz="2000">
              <a:latin typeface="微软雅黑" panose="020B0503020204020204" charset="-122"/>
              <a:ea typeface="微软雅黑" panose="020B0503020204020204" charset="-122"/>
              <a:cs typeface="微软雅黑" panose="020B0503020204020204" charset="-122"/>
            </a:endParaRPr>
          </a:p>
          <a:p>
            <a:pPr algn="just">
              <a:lnSpc>
                <a:spcPct val="120000"/>
              </a:lnSpc>
              <a:buFont typeface="Wingdings" panose="05000000000000000000" charset="0"/>
              <a:buChar char="l"/>
            </a:pPr>
            <a:r>
              <a:rPr sz="2000">
                <a:latin typeface="微软雅黑" panose="020B0503020204020204" charset="-122"/>
                <a:ea typeface="微软雅黑" panose="020B0503020204020204" charset="-122"/>
                <a:cs typeface="微软雅黑" panose="020B0503020204020204" charset="-122"/>
              </a:rPr>
              <a:t>高压，适合长距离输送润滑脂，常态可工作在25mpa左右</a:t>
            </a:r>
            <a:endParaRPr sz="2000">
              <a:latin typeface="微软雅黑" panose="020B0503020204020204" charset="-122"/>
              <a:ea typeface="微软雅黑" panose="020B0503020204020204" charset="-122"/>
              <a:cs typeface="微软雅黑" panose="020B0503020204020204" charset="-122"/>
            </a:endParaRPr>
          </a:p>
          <a:p>
            <a:pPr algn="just">
              <a:lnSpc>
                <a:spcPct val="120000"/>
              </a:lnSpc>
              <a:buFont typeface="Wingdings" panose="05000000000000000000" charset="0"/>
              <a:buChar char="l"/>
            </a:pPr>
            <a:r>
              <a:rPr sz="2000">
                <a:latin typeface="微软雅黑" panose="020B0503020204020204" charset="-122"/>
                <a:ea typeface="微软雅黑" panose="020B0503020204020204" charset="-122"/>
                <a:cs typeface="微软雅黑" panose="020B0503020204020204" charset="-122"/>
              </a:rPr>
              <a:t>模块化，方便检修，不能因为泵体拆除致使罐体油脂下落</a:t>
            </a:r>
            <a:endParaRPr sz="2000">
              <a:latin typeface="微软雅黑" panose="020B0503020204020204" charset="-122"/>
              <a:ea typeface="微软雅黑" panose="020B0503020204020204" charset="-122"/>
              <a:cs typeface="微软雅黑" panose="020B0503020204020204" charset="-122"/>
            </a:endParaRPr>
          </a:p>
          <a:p>
            <a:pPr algn="just">
              <a:lnSpc>
                <a:spcPct val="120000"/>
              </a:lnSpc>
              <a:buFont typeface="Wingdings" panose="05000000000000000000" charset="0"/>
              <a:buChar char="l"/>
            </a:pPr>
            <a:r>
              <a:rPr sz="2000">
                <a:latin typeface="微软雅黑" panose="020B0503020204020204" charset="-122"/>
                <a:ea typeface="微软雅黑" panose="020B0503020204020204" charset="-122"/>
                <a:cs typeface="微软雅黑" panose="020B0503020204020204" charset="-122"/>
              </a:rPr>
              <a:t>可采用称重或超声波油位检测油位</a:t>
            </a:r>
            <a:endParaRPr sz="2000">
              <a:latin typeface="微软雅黑" panose="020B0503020204020204" charset="-122"/>
              <a:ea typeface="微软雅黑" panose="020B0503020204020204" charset="-122"/>
              <a:cs typeface="微软雅黑" panose="020B0503020204020204" charset="-122"/>
            </a:endParaRPr>
          </a:p>
          <a:p>
            <a:pPr algn="just">
              <a:lnSpc>
                <a:spcPct val="120000"/>
              </a:lnSpc>
              <a:buFont typeface="Wingdings" panose="05000000000000000000" charset="0"/>
              <a:buChar char="l"/>
            </a:pPr>
            <a:r>
              <a:rPr sz="2000">
                <a:latin typeface="微软雅黑" panose="020B0503020204020204" charset="-122"/>
                <a:ea typeface="微软雅黑" panose="020B0503020204020204" charset="-122"/>
                <a:cs typeface="微软雅黑" panose="020B0503020204020204" charset="-122"/>
              </a:rPr>
              <a:t>靠压力自主控制</a:t>
            </a: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988695"/>
            <a:ext cx="9575165" cy="559943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2、集成泵站</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集成泵站是新系统的核心动力源，设计目的是为了达到以下目标：</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提升润滑站档次,机电结合。</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集成润滑站整体调试.节约时间.提高外出装配的工作效率。</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统一润滑站，使布局.走向设备标准化,方便整体设计。</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缩减设备空间，在环境上赢得更高的竞争力。</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同给油器.气阀开发设计并行,推出系列化产品。</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集成泵站各部分部件基础要求</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集成泵站包含：润滑泵、润滑油测量装置、集成泵站结构、集油块、标准连接接口等</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1）润滑泵</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要求：工称压力：31.5mpa</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         容积：30L左右</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         要求体积小，重量轻、润滑泵各组件模块化，包含：柱塞、减速机、储脂桶、搅拌器等做到那里故障直接拆那里，以满足方便快速维护，</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2）润滑泵测量装置</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目的：测量润滑油上下限</a:t>
            </a:r>
            <a:endParaRPr sz="1600">
              <a:latin typeface="微软雅黑" panose="020B0503020204020204" charset="-122"/>
              <a:ea typeface="微软雅黑" panose="020B0503020204020204" charset="-122"/>
              <a:cs typeface="微软雅黑" panose="020B0503020204020204" charset="-122"/>
            </a:endParaRPr>
          </a:p>
          <a:p>
            <a:pPr marL="571500" indent="-571500">
              <a:lnSpc>
                <a:spcPct val="80000"/>
              </a:lnSpc>
              <a:buNone/>
            </a:pPr>
            <a:r>
              <a:rPr sz="1600">
                <a:latin typeface="微软雅黑" panose="020B0503020204020204" charset="-122"/>
                <a:ea typeface="微软雅黑" panose="020B0503020204020204" charset="-122"/>
                <a:cs typeface="微软雅黑" panose="020B0503020204020204" charset="-122"/>
              </a:rPr>
              <a:t>         要求能够独立于润滑泵之外，使得在系统能够在厂调试后到现场无需调试，测量可采用接近装置或重力传感器</a:t>
            </a: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535622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90000"/>
              </a:lnSpc>
              <a:buNone/>
            </a:pPr>
            <a:r>
              <a:rPr sz="1600">
                <a:latin typeface="微软雅黑" panose="020B0503020204020204" charset="-122"/>
                <a:ea typeface="微软雅黑" panose="020B0503020204020204" charset="-122"/>
                <a:cs typeface="微软雅黑" panose="020B0503020204020204" charset="-122"/>
              </a:rPr>
              <a:t>3）集成泵站结构</a:t>
            </a:r>
            <a:endParaRPr sz="1600">
              <a:latin typeface="微软雅黑" panose="020B0503020204020204" charset="-122"/>
              <a:ea typeface="微软雅黑" panose="020B0503020204020204" charset="-122"/>
              <a:cs typeface="微软雅黑" panose="020B0503020204020204" charset="-122"/>
            </a:endParaRPr>
          </a:p>
          <a:p>
            <a:pPr algn="just">
              <a:lnSpc>
                <a:spcPct val="60000"/>
              </a:lnSpc>
              <a:buNone/>
            </a:pPr>
            <a:r>
              <a:rPr sz="1600">
                <a:latin typeface="微软雅黑" panose="020B0503020204020204" charset="-122"/>
                <a:ea typeface="微软雅黑" panose="020B0503020204020204" charset="-122"/>
                <a:cs typeface="微软雅黑" panose="020B0503020204020204" charset="-122"/>
              </a:rPr>
              <a:t>目的：再设计院的设计中省略泵房，方便安装及运输，提升整体档次</a:t>
            </a:r>
            <a:endParaRPr sz="1600">
              <a:latin typeface="微软雅黑" panose="020B0503020204020204" charset="-122"/>
              <a:ea typeface="微软雅黑" panose="020B0503020204020204" charset="-122"/>
              <a:cs typeface="微软雅黑" panose="020B0503020204020204" charset="-122"/>
            </a:endParaRPr>
          </a:p>
          <a:p>
            <a:pPr algn="just">
              <a:lnSpc>
                <a:spcPct val="60000"/>
              </a:lnSpc>
              <a:buNone/>
            </a:pPr>
            <a:r>
              <a:rPr sz="1600">
                <a:latin typeface="微软雅黑" panose="020B0503020204020204" charset="-122"/>
                <a:ea typeface="微软雅黑" panose="020B0503020204020204" charset="-122"/>
                <a:cs typeface="微软雅黑" panose="020B0503020204020204" charset="-122"/>
              </a:rPr>
              <a:t>         要求：承重：满足所有元件装入后可以随意吊装 </a:t>
            </a:r>
            <a:endParaRPr sz="1600">
              <a:latin typeface="微软雅黑" panose="020B0503020204020204" charset="-122"/>
              <a:ea typeface="微软雅黑" panose="020B0503020204020204" charset="-122"/>
              <a:cs typeface="微软雅黑" panose="020B0503020204020204" charset="-122"/>
            </a:endParaRPr>
          </a:p>
          <a:p>
            <a:pPr algn="just">
              <a:lnSpc>
                <a:spcPct val="60000"/>
              </a:lnSpc>
              <a:buNone/>
            </a:pPr>
            <a:r>
              <a:rPr sz="1600">
                <a:latin typeface="微软雅黑" panose="020B0503020204020204" charset="-122"/>
                <a:ea typeface="微软雅黑" panose="020B0503020204020204" charset="-122"/>
                <a:cs typeface="微软雅黑" panose="020B0503020204020204" charset="-122"/>
              </a:rPr>
              <a:t>                  维护：方便，所有的门都可以打开，当所有门打开后如同室外检修一样，润滑可抽拉出柜体进行维修</a:t>
            </a:r>
            <a:endParaRPr sz="1600">
              <a:latin typeface="微软雅黑" panose="020B0503020204020204" charset="-122"/>
              <a:ea typeface="微软雅黑" panose="020B0503020204020204" charset="-122"/>
              <a:cs typeface="微软雅黑" panose="020B0503020204020204" charset="-122"/>
            </a:endParaRPr>
          </a:p>
          <a:p>
            <a:pPr algn="just">
              <a:lnSpc>
                <a:spcPct val="60000"/>
              </a:lnSpc>
              <a:buNone/>
            </a:pPr>
            <a:r>
              <a:rPr sz="1600">
                <a:latin typeface="微软雅黑" panose="020B0503020204020204" charset="-122"/>
                <a:ea typeface="微软雅黑" panose="020B0503020204020204" charset="-122"/>
                <a:cs typeface="微软雅黑" panose="020B0503020204020204" charset="-122"/>
              </a:rPr>
              <a:t>                  标准：各部分设计不容许应付，全部采用标准件装配</a:t>
            </a:r>
            <a:endParaRPr sz="1600">
              <a:latin typeface="微软雅黑" panose="020B0503020204020204" charset="-122"/>
              <a:ea typeface="微软雅黑" panose="020B0503020204020204" charset="-122"/>
              <a:cs typeface="微软雅黑" panose="020B0503020204020204" charset="-122"/>
            </a:endParaRPr>
          </a:p>
          <a:p>
            <a:pPr algn="just">
              <a:lnSpc>
                <a:spcPct val="60000"/>
              </a:lnSpc>
              <a:buNone/>
            </a:pPr>
            <a:r>
              <a:rPr sz="1600">
                <a:latin typeface="微软雅黑" panose="020B0503020204020204" charset="-122"/>
                <a:ea typeface="微软雅黑" panose="020B0503020204020204" charset="-122"/>
                <a:cs typeface="微软雅黑" panose="020B0503020204020204" charset="-122"/>
              </a:rPr>
              <a:t>                  外观：做到尽善尽美，以国际威图标准设计</a:t>
            </a:r>
            <a:endParaRPr sz="1600">
              <a:latin typeface="微软雅黑" panose="020B0503020204020204" charset="-122"/>
              <a:ea typeface="微软雅黑" panose="020B0503020204020204" charset="-122"/>
              <a:cs typeface="微软雅黑" panose="020B0503020204020204" charset="-122"/>
            </a:endParaRPr>
          </a:p>
          <a:p>
            <a:pPr algn="just">
              <a:lnSpc>
                <a:spcPct val="60000"/>
              </a:lnSpc>
              <a:buNone/>
            </a:pPr>
            <a:r>
              <a:rPr sz="1600">
                <a:latin typeface="微软雅黑" panose="020B0503020204020204" charset="-122"/>
                <a:ea typeface="微软雅黑" panose="020B0503020204020204" charset="-122"/>
                <a:cs typeface="微软雅黑" panose="020B0503020204020204" charset="-122"/>
              </a:rPr>
              <a:t>4）集油块：</a:t>
            </a:r>
            <a:endParaRPr sz="1600">
              <a:latin typeface="微软雅黑" panose="020B0503020204020204" charset="-122"/>
              <a:ea typeface="微软雅黑" panose="020B0503020204020204" charset="-122"/>
              <a:cs typeface="微软雅黑" panose="020B0503020204020204" charset="-122"/>
            </a:endParaRPr>
          </a:p>
          <a:p>
            <a:pPr algn="just">
              <a:lnSpc>
                <a:spcPct val="60000"/>
              </a:lnSpc>
              <a:buNone/>
            </a:pPr>
            <a:r>
              <a:rPr sz="1600">
                <a:latin typeface="微软雅黑" panose="020B0503020204020204" charset="-122"/>
                <a:ea typeface="微软雅黑" panose="020B0503020204020204" charset="-122"/>
                <a:cs typeface="微软雅黑" panose="020B0503020204020204" charset="-122"/>
              </a:rPr>
              <a:t>目的：将所有集中，形成模块化，将两台泵的集油器集中更加简化，节约成本</a:t>
            </a:r>
            <a:endParaRPr sz="1600">
              <a:latin typeface="微软雅黑" panose="020B0503020204020204" charset="-122"/>
              <a:ea typeface="微软雅黑" panose="020B0503020204020204" charset="-122"/>
              <a:cs typeface="微软雅黑" panose="020B0503020204020204" charset="-122"/>
            </a:endParaRPr>
          </a:p>
          <a:p>
            <a:pPr algn="just">
              <a:lnSpc>
                <a:spcPct val="140000"/>
              </a:lnSpc>
              <a:buNone/>
            </a:pPr>
            <a:r>
              <a:rPr sz="1600">
                <a:latin typeface="微软雅黑" panose="020B0503020204020204" charset="-122"/>
                <a:ea typeface="微软雅黑" panose="020B0503020204020204" charset="-122"/>
                <a:cs typeface="微软雅黑" panose="020B0503020204020204" charset="-122"/>
              </a:rPr>
              <a:t>         要求：集成供油及加油过滤器、压力传感器、进油口、出油口、单向阀、加油口、加油系统双向换向阀、过滤器压差传感器（待定）、安全阀及安全阀报警传感器、溢流阀、自动泄压阀（用于设备检修或其他特殊用途）、机械式压力表等。</a:t>
            </a:r>
            <a:endParaRPr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sz="1600">
                <a:latin typeface="微软雅黑" panose="020B0503020204020204" charset="-122"/>
                <a:ea typeface="微软雅黑" panose="020B0503020204020204" charset="-122"/>
                <a:cs typeface="微软雅黑" panose="020B0503020204020204" charset="-122"/>
              </a:rPr>
              <a:t>5）标准连接接口</a:t>
            </a:r>
            <a:endParaRPr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sz="1600">
                <a:latin typeface="微软雅黑" panose="020B0503020204020204" charset="-122"/>
                <a:ea typeface="微软雅黑" panose="020B0503020204020204" charset="-122"/>
                <a:cs typeface="微软雅黑" panose="020B0503020204020204" charset="-122"/>
              </a:rPr>
              <a:t>目的：统一安装规范，利于设备的推广</a:t>
            </a:r>
            <a:endParaRPr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sz="1600">
                <a:latin typeface="微软雅黑" panose="020B0503020204020204" charset="-122"/>
                <a:ea typeface="微软雅黑" panose="020B0503020204020204" charset="-122"/>
                <a:cs typeface="微软雅黑" panose="020B0503020204020204" charset="-122"/>
              </a:rPr>
              <a:t>         要求：该机械类接口标准，预留标准加油口（其中包含两台泵使用不同的润滑脂的可能），预留标准出油口。</a:t>
            </a:r>
            <a:endParaRPr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sz="1600">
                <a:latin typeface="微软雅黑" panose="020B0503020204020204" charset="-122"/>
                <a:ea typeface="微软雅黑" panose="020B0503020204020204" charset="-122"/>
                <a:cs typeface="微软雅黑" panose="020B0503020204020204" charset="-122"/>
              </a:rPr>
              <a:t>         接口在运输安装构成中严格按照液压类安装规范的标准对其保护</a:t>
            </a: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454152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en-US" altLang="zh-CN" sz="2000">
                <a:latin typeface="微软雅黑" panose="020B0503020204020204" charset="-122"/>
                <a:ea typeface="微软雅黑" panose="020B0503020204020204" charset="-122"/>
                <a:cs typeface="微软雅黑" panose="020B0503020204020204" charset="-122"/>
                <a:sym typeface="+mn-ea"/>
              </a:rPr>
              <a:t>3</a:t>
            </a:r>
            <a:r>
              <a:rPr lang="zh-CN" altLang="en-US" sz="2000">
                <a:latin typeface="微软雅黑" panose="020B0503020204020204" charset="-122"/>
                <a:ea typeface="微软雅黑" panose="020B0503020204020204" charset="-122"/>
                <a:cs typeface="微软雅黑" panose="020B0503020204020204" charset="-122"/>
                <a:sym typeface="+mn-ea"/>
              </a:rPr>
              <a:t>、电磁给油器</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电磁给油器是系统的主要执行元件，新型电磁给油器的设计目标有以下几条：</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稳定可靠，品质优良</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拆装模块化，能够达到几分钟内快速处理问题的原则</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根据油量腔产生系列产品</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所有部件拆装不超过</a:t>
            </a:r>
            <a:r>
              <a:rPr lang="en-US" altLang="zh-CN" sz="2000">
                <a:latin typeface="微软雅黑" panose="020B0503020204020204" charset="-122"/>
                <a:ea typeface="微软雅黑" panose="020B0503020204020204" charset="-122"/>
                <a:cs typeface="微软雅黑" panose="020B0503020204020204" charset="-122"/>
                <a:sym typeface="+mn-ea"/>
              </a:rPr>
              <a:t>4</a:t>
            </a:r>
            <a:r>
              <a:rPr lang="zh-CN" altLang="en-US" sz="2000">
                <a:latin typeface="微软雅黑" panose="020B0503020204020204" charset="-122"/>
                <a:ea typeface="微软雅黑" panose="020B0503020204020204" charset="-122"/>
                <a:cs typeface="微软雅黑" panose="020B0503020204020204" charset="-122"/>
                <a:sym typeface="+mn-ea"/>
              </a:rPr>
              <a:t>种工具便能拆装（内六方、螺丝刀、</a:t>
            </a:r>
            <a:r>
              <a:rPr lang="en-US" altLang="zh-CN" sz="2000">
                <a:latin typeface="微软雅黑" panose="020B0503020204020204" charset="-122"/>
                <a:ea typeface="微软雅黑" panose="020B0503020204020204" charset="-122"/>
                <a:cs typeface="微软雅黑" panose="020B0503020204020204" charset="-122"/>
                <a:sym typeface="+mn-ea"/>
              </a:rPr>
              <a:t>17-19</a:t>
            </a:r>
            <a:r>
              <a:rPr lang="zh-CN" altLang="en-US" sz="2000">
                <a:latin typeface="微软雅黑" panose="020B0503020204020204" charset="-122"/>
                <a:ea typeface="微软雅黑" panose="020B0503020204020204" charset="-122"/>
                <a:cs typeface="微软雅黑" panose="020B0503020204020204" charset="-122"/>
                <a:sym typeface="+mn-ea"/>
              </a:rPr>
              <a:t>扳手、尖口钳）</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机电一体化，防护等级在</a:t>
            </a:r>
            <a:r>
              <a:rPr lang="en-US" altLang="zh-CN" sz="2000">
                <a:latin typeface="微软雅黑" panose="020B0503020204020204" charset="-122"/>
                <a:ea typeface="微软雅黑" panose="020B0503020204020204" charset="-122"/>
                <a:cs typeface="微软雅黑" panose="020B0503020204020204" charset="-122"/>
                <a:sym typeface="+mn-ea"/>
              </a:rPr>
              <a:t>IP65</a:t>
            </a:r>
            <a:r>
              <a:rPr lang="zh-CN" altLang="en-US" sz="2000">
                <a:latin typeface="微软雅黑" panose="020B0503020204020204" charset="-122"/>
                <a:ea typeface="微软雅黑" panose="020B0503020204020204" charset="-122"/>
                <a:cs typeface="微软雅黑" panose="020B0503020204020204" charset="-122"/>
                <a:sym typeface="+mn-ea"/>
              </a:rPr>
              <a:t>或之上</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安装方式的标准化，基于基础结构（水泥等不可焊接）与钢铁结构的安装方式；</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最小化设计，能够满足更多的场合使用</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基于安全电压设计选配油量的电磁铁适合于长距离控制</a:t>
            </a: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454152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en-US" altLang="zh-CN" sz="2000">
                <a:latin typeface="微软雅黑" panose="020B0503020204020204" charset="-122"/>
                <a:ea typeface="微软雅黑" panose="020B0503020204020204" charset="-122"/>
                <a:cs typeface="微软雅黑" panose="020B0503020204020204" charset="-122"/>
                <a:sym typeface="+mn-ea"/>
              </a:rPr>
              <a:t>4</a:t>
            </a:r>
            <a:r>
              <a:rPr lang="zh-CN" altLang="en-US" sz="2000">
                <a:latin typeface="微软雅黑" panose="020B0503020204020204" charset="-122"/>
                <a:ea typeface="微软雅黑" panose="020B0503020204020204" charset="-122"/>
                <a:cs typeface="微软雅黑" panose="020B0503020204020204" charset="-122"/>
                <a:sym typeface="+mn-ea"/>
              </a:rPr>
              <a:t>、管路</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20000"/>
              </a:lnSpc>
              <a:buNone/>
            </a:pPr>
            <a:r>
              <a:rPr lang="zh-CN" altLang="en-US" sz="2000">
                <a:latin typeface="微软雅黑" panose="020B0503020204020204" charset="-122"/>
                <a:ea typeface="微软雅黑" panose="020B0503020204020204" charset="-122"/>
                <a:cs typeface="微软雅黑" panose="020B0503020204020204" charset="-122"/>
                <a:sym typeface="+mn-ea"/>
              </a:rPr>
              <a:t>管路及管路附件一直是我们安装中最难规范的一部分，因为安装环境不同，作为设计者，我们需要设计出适合不同环境的标准产品对系统进行规范，就像汽车一样，可以跑高速，他一样可以跑土路；</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管路主要包含：主管、支管、连接软管、穿线管</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管路设计的宗旨是尽可能优化现场控制过程，管路标准化设计要求：</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控制供应环节，依照国家关于管道的标准进行采购，确保管道的品质</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酸洗控制，标准化酸洗流程</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对碳钢、不锈钢、铜管形成标准化管理及分类</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zh-CN" altLang="en-US" sz="2000">
                <a:latin typeface="微软雅黑" panose="020B0503020204020204" charset="-122"/>
                <a:ea typeface="微软雅黑" panose="020B0503020204020204" charset="-122"/>
                <a:cs typeface="微软雅黑" panose="020B0503020204020204" charset="-122"/>
                <a:sym typeface="+mn-ea"/>
              </a:rPr>
              <a:t>对于碳钢管路的涂装工艺进行控制，选择合适的表面处理避免现成的二次涂装</a:t>
            </a:r>
            <a:r>
              <a:rPr lang="zh-CN" altLang="en-US" sz="2000" dirty="0">
                <a:latin typeface="微软雅黑" panose="020B0503020204020204" charset="-122"/>
                <a:ea typeface="微软雅黑" panose="020B0503020204020204" charset="-122"/>
                <a:cs typeface="微软雅黑" panose="020B0503020204020204" charset="-122"/>
                <a:sym typeface="+mn-ea"/>
              </a:rPr>
              <a:t>，戴</a:t>
            </a:r>
            <a:r>
              <a:rPr lang="zh-CN" altLang="en-US" sz="2000">
                <a:latin typeface="微软雅黑" panose="020B0503020204020204" charset="-122"/>
                <a:ea typeface="微软雅黑" panose="020B0503020204020204" charset="-122"/>
                <a:cs typeface="微软雅黑" panose="020B0503020204020204" charset="-122"/>
                <a:sym typeface="+mn-ea"/>
              </a:rPr>
              <a:t>立蒙涂装可做参考；</a:t>
            </a: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535622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en-US" altLang="zh-CN" sz="2000">
                <a:latin typeface="微软雅黑" panose="020B0503020204020204" charset="-122"/>
                <a:ea typeface="微软雅黑" panose="020B0503020204020204" charset="-122"/>
                <a:cs typeface="微软雅黑" panose="020B0503020204020204" charset="-122"/>
                <a:sym typeface="+mn-ea"/>
              </a:rPr>
              <a:t>5</a:t>
            </a:r>
            <a:r>
              <a:rPr lang="zh-CN" altLang="en-US" sz="2000">
                <a:latin typeface="微软雅黑" panose="020B0503020204020204" charset="-122"/>
                <a:ea typeface="微软雅黑" panose="020B0503020204020204" charset="-122"/>
                <a:cs typeface="微软雅黑" panose="020B0503020204020204" charset="-122"/>
                <a:sym typeface="+mn-ea"/>
              </a:rPr>
              <a:t>、管路附件</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管路附件是直接影响组装进度的核心部分，所有附件的标准化意义也可想而知；</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管路附件主要包括：焊接接头、卡套接头、管夹、支撑架、过滤器、截止阀、软管等</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附件各部分部件标准化设计具体要求：</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2000">
                <a:latin typeface="微软雅黑" panose="020B0503020204020204" charset="-122"/>
                <a:ea typeface="微软雅黑" panose="020B0503020204020204" charset="-122"/>
                <a:cs typeface="微软雅黑" panose="020B0503020204020204" charset="-122"/>
                <a:sym typeface="+mn-ea"/>
              </a:rPr>
              <a:t>1</a:t>
            </a:r>
            <a:r>
              <a:rPr lang="zh-CN" altLang="en-US" sz="2000">
                <a:latin typeface="微软雅黑" panose="020B0503020204020204" charset="-122"/>
                <a:ea typeface="微软雅黑" panose="020B0503020204020204" charset="-122"/>
                <a:cs typeface="微软雅黑" panose="020B0503020204020204" charset="-122"/>
                <a:sym typeface="+mn-ea"/>
              </a:rPr>
              <a:t>）接头方面</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无焊接是我们始终追求的目标，焊接带来的污染与焊渣曾经给我们无尽的去为客户提供服务</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卡套品质的保证，如果我们不在因为某处卡套崩裂去提供服务，我们的服务效率将会提高不少</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安全，重视质量可以保护他人的生命</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2000">
                <a:latin typeface="微软雅黑" panose="020B0503020204020204" charset="-122"/>
                <a:ea typeface="微软雅黑" panose="020B0503020204020204" charset="-122"/>
                <a:cs typeface="微软雅黑" panose="020B0503020204020204" charset="-122"/>
                <a:sym typeface="+mn-ea"/>
              </a:rPr>
              <a:t>模块化的设计能够加快工程的进度</a:t>
            </a:r>
            <a:endParaRPr lang="zh-CN" altLang="en-US" sz="2000">
              <a:latin typeface="微软雅黑" panose="020B0503020204020204" charset="-122"/>
              <a:ea typeface="微软雅黑" panose="020B0503020204020204" charset="-122"/>
              <a:cs typeface="微软雅黑" panose="020B0503020204020204" charset="-122"/>
            </a:endParaRPr>
          </a:p>
          <a:p>
            <a:pPr>
              <a:lnSpc>
                <a:spcPct val="80000"/>
              </a:lnSpc>
            </a:pP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200152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2</a:t>
            </a:r>
            <a:r>
              <a:rPr lang="zh-CN" altLang="en-US" sz="2000">
                <a:latin typeface="微软雅黑" panose="020B0503020204020204" charset="-122"/>
                <a:ea typeface="微软雅黑" panose="020B0503020204020204" charset="-122"/>
                <a:cs typeface="微软雅黑" panose="020B0503020204020204" charset="-122"/>
                <a:sym typeface="+mn-ea"/>
              </a:rPr>
              <a:t>）管夹方面</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zh-CN" altLang="en-US" sz="2000">
                <a:latin typeface="微软雅黑" panose="020B0503020204020204" charset="-122"/>
                <a:ea typeface="微软雅黑" panose="020B0503020204020204" charset="-122"/>
                <a:cs typeface="微软雅黑" panose="020B0503020204020204" charset="-122"/>
                <a:sym typeface="+mn-ea"/>
              </a:rPr>
              <a:t>       标准的管夹跟适合我们适用的管夹需要我们寻找或是设计，在在系统中主管主要使用并行管夹（电源线和油管可以走在一起的地方）和单行管夹两种，支管系统主要是选择多连管夹如下图所示，该连接方法适合于任意组合的连接，包含多层连接，此项工作重点在于规范及实用。</a:t>
            </a:r>
            <a:endParaRPr lang="zh-CN" altLang="en-US" sz="2000">
              <a:latin typeface="微软雅黑" panose="020B0503020204020204" charset="-122"/>
              <a:ea typeface="微软雅黑" panose="020B0503020204020204" charset="-122"/>
              <a:cs typeface="微软雅黑" panose="020B0503020204020204" charset="-122"/>
            </a:endParaRPr>
          </a:p>
          <a:p>
            <a:pPr>
              <a:lnSpc>
                <a:spcPct val="80000"/>
              </a:lnSpc>
            </a:pP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19810" y="75120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pic>
        <p:nvPicPr>
          <p:cNvPr id="18" name="图片 17" descr="_cgi-bin_mmwebwx-bin_webwxgetmsgimg__&amp;MsgID=2811984133962290548&amp;skey=@crypt_aa97991b_20f45d05dc62e4d56bfddebed6c1c162&amp;mmweb_appid=wx_webfilehelper"/>
          <p:cNvPicPr>
            <a:picLocks noChangeAspect="1"/>
          </p:cNvPicPr>
          <p:nvPr/>
        </p:nvPicPr>
        <p:blipFill>
          <a:blip r:embed="rId3"/>
          <a:srcRect t="6216" r="2221" b="12900"/>
          <a:stretch>
            <a:fillRect/>
          </a:stretch>
        </p:blipFill>
        <p:spPr>
          <a:xfrm>
            <a:off x="1360170" y="3194050"/>
            <a:ext cx="2320290" cy="3404235"/>
          </a:xfrm>
          <a:prstGeom prst="rect">
            <a:avLst/>
          </a:prstGeom>
        </p:spPr>
      </p:pic>
      <p:pic>
        <p:nvPicPr>
          <p:cNvPr id="19" name="图片 18" descr="_cgi-bin_mmwebwx-bin_webwxgetmsgimg__&amp;MsgID=3819035604782401867&amp;skey=@crypt_aa97991b_20f45d05dc62e4d56bfddebed6c1c162&amp;mmweb_appid=wx_webfilehelper"/>
          <p:cNvPicPr>
            <a:picLocks noChangeAspect="1"/>
          </p:cNvPicPr>
          <p:nvPr/>
        </p:nvPicPr>
        <p:blipFill>
          <a:blip r:embed="rId4"/>
          <a:stretch>
            <a:fillRect/>
          </a:stretch>
        </p:blipFill>
        <p:spPr>
          <a:xfrm>
            <a:off x="3968750" y="3194050"/>
            <a:ext cx="7225665" cy="34042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320802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a:latin typeface="微软雅黑" panose="020B0503020204020204" charset="-122"/>
                <a:ea typeface="微软雅黑" panose="020B0503020204020204" charset="-122"/>
                <a:cs typeface="微软雅黑" panose="020B0503020204020204" charset="-122"/>
                <a:sym typeface="+mn-ea"/>
              </a:rPr>
              <a:t>3</a:t>
            </a:r>
            <a:r>
              <a:rPr lang="zh-CN" altLang="en-US" sz="2000">
                <a:latin typeface="微软雅黑" panose="020B0503020204020204" charset="-122"/>
                <a:ea typeface="微软雅黑" panose="020B0503020204020204" charset="-122"/>
                <a:cs typeface="微软雅黑" panose="020B0503020204020204" charset="-122"/>
                <a:sym typeface="+mn-ea"/>
              </a:rPr>
              <a:t>）截止阀及过滤器</a:t>
            </a:r>
            <a:endParaRPr lang="zh-CN" altLang="en-US" sz="2000">
              <a:latin typeface="微软雅黑" panose="020B0503020204020204" charset="-122"/>
              <a:ea typeface="微软雅黑" panose="020B0503020204020204" charset="-122"/>
              <a:cs typeface="微软雅黑" panose="020B0503020204020204" charset="-122"/>
            </a:endParaRPr>
          </a:p>
          <a:p>
            <a:pPr marL="0" indent="0">
              <a:buNone/>
            </a:pPr>
            <a:r>
              <a:rPr lang="zh-CN" altLang="en-US" sz="2000">
                <a:latin typeface="微软雅黑" panose="020B0503020204020204" charset="-122"/>
                <a:ea typeface="微软雅黑" panose="020B0503020204020204" charset="-122"/>
                <a:cs typeface="微软雅黑" panose="020B0503020204020204" charset="-122"/>
                <a:sym typeface="+mn-ea"/>
              </a:rPr>
              <a:t>     目前两个元件装配外观及实用性上都存在问题，产品档次不高，这就要求我们设计出满足以下要求的产品：</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pPr>
            <a:r>
              <a:rPr lang="zh-CN" altLang="en-US" sz="2000">
                <a:latin typeface="微软雅黑" panose="020B0503020204020204" charset="-122"/>
                <a:ea typeface="微软雅黑" panose="020B0503020204020204" charset="-122"/>
                <a:cs typeface="微软雅黑" panose="020B0503020204020204" charset="-122"/>
                <a:sym typeface="+mn-ea"/>
              </a:rPr>
              <a:t>产品品质高、质量可靠</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pPr>
            <a:r>
              <a:rPr lang="zh-CN" altLang="en-US" sz="2000">
                <a:latin typeface="微软雅黑" panose="020B0503020204020204" charset="-122"/>
                <a:ea typeface="微软雅黑" panose="020B0503020204020204" charset="-122"/>
                <a:cs typeface="微软雅黑" panose="020B0503020204020204" charset="-122"/>
                <a:sym typeface="+mn-ea"/>
              </a:rPr>
              <a:t>模块化，能够快速关断油路，更换过滤器</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pPr>
            <a:r>
              <a:rPr lang="zh-CN" altLang="en-US" sz="2000">
                <a:latin typeface="微软雅黑" panose="020B0503020204020204" charset="-122"/>
                <a:ea typeface="微软雅黑" panose="020B0503020204020204" charset="-122"/>
                <a:cs typeface="微软雅黑" panose="020B0503020204020204" charset="-122"/>
                <a:sym typeface="+mn-ea"/>
              </a:rPr>
              <a:t>过滤器品质，过去使用的过滤器未经过论证，目镜及滤网厚薄都是需要我们持续改进的</a:t>
            </a:r>
            <a:endParaRPr lang="zh-CN" altLang="en-US" sz="2000">
              <a:latin typeface="微软雅黑" panose="020B0503020204020204" charset="-122"/>
              <a:ea typeface="微软雅黑" panose="020B0503020204020204" charset="-122"/>
              <a:cs typeface="微软雅黑" panose="020B0503020204020204" charset="-122"/>
            </a:endParaRPr>
          </a:p>
          <a:p>
            <a:pPr>
              <a:lnSpc>
                <a:spcPct val="80000"/>
              </a:lnSpc>
            </a:pP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pic>
        <p:nvPicPr>
          <p:cNvPr id="3" name="图片 2" descr="_cgi-bin_mmwebwx-bin_webwxgetmsgimg__&amp;MsgID=3239158426400391355&amp;skey=@crypt_aa97991b_20f45d05dc62e4d56bfddebed6c1c162&amp;mmweb_appid=wx_webfilehelper"/>
          <p:cNvPicPr>
            <a:picLocks noChangeAspect="1"/>
          </p:cNvPicPr>
          <p:nvPr/>
        </p:nvPicPr>
        <p:blipFill>
          <a:blip r:embed="rId3"/>
          <a:srcRect l="-627" t="11002" r="485" b="16646"/>
          <a:stretch>
            <a:fillRect/>
          </a:stretch>
        </p:blipFill>
        <p:spPr>
          <a:xfrm>
            <a:off x="3352800" y="3660775"/>
            <a:ext cx="2326640" cy="2982595"/>
          </a:xfrm>
          <a:prstGeom prst="rect">
            <a:avLst/>
          </a:prstGeom>
        </p:spPr>
      </p:pic>
      <p:pic>
        <p:nvPicPr>
          <p:cNvPr id="16" name="图片 15" descr="_cgi-bin_mmwebwx-bin_webwxgetmsgimg__&amp;MsgID=7720267277646893352&amp;skey=@crypt_aa97991b_20f45d05dc62e4d56bfddebed6c1c162&amp;mmweb_appid=wx_webfilehelper"/>
          <p:cNvPicPr>
            <a:picLocks noChangeAspect="1"/>
          </p:cNvPicPr>
          <p:nvPr/>
        </p:nvPicPr>
        <p:blipFill>
          <a:blip r:embed="rId4"/>
          <a:stretch>
            <a:fillRect/>
          </a:stretch>
        </p:blipFill>
        <p:spPr>
          <a:xfrm>
            <a:off x="6597015" y="3660775"/>
            <a:ext cx="2286635" cy="29825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机械设计部件基础要求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428752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None/>
            </a:pPr>
            <a:r>
              <a:rPr lang="en-US" altLang="zh-CN" sz="2000">
                <a:latin typeface="微软雅黑" panose="020B0503020204020204" charset="-122"/>
                <a:ea typeface="微软雅黑" panose="020B0503020204020204" charset="-122"/>
                <a:cs typeface="微软雅黑" panose="020B0503020204020204" charset="-122"/>
                <a:sym typeface="+mn-ea"/>
              </a:rPr>
              <a:t>3</a:t>
            </a:r>
            <a:r>
              <a:rPr lang="zh-CN" altLang="en-US" sz="2000">
                <a:latin typeface="微软雅黑" panose="020B0503020204020204" charset="-122"/>
                <a:ea typeface="微软雅黑" panose="020B0503020204020204" charset="-122"/>
                <a:cs typeface="微软雅黑" panose="020B0503020204020204" charset="-122"/>
                <a:sym typeface="+mn-ea"/>
              </a:rPr>
              <a:t>）支撑架</a:t>
            </a:r>
            <a:endParaRPr lang="zh-CN" altLang="en-US" sz="2000">
              <a:latin typeface="微软雅黑" panose="020B0503020204020204" charset="-122"/>
              <a:ea typeface="微软雅黑" panose="020B0503020204020204" charset="-122"/>
              <a:cs typeface="微软雅黑" panose="020B0503020204020204" charset="-122"/>
            </a:endParaRPr>
          </a:p>
          <a:p>
            <a:pPr marL="0" indent="0">
              <a:lnSpc>
                <a:spcPct val="140000"/>
              </a:lnSpc>
              <a:buNone/>
            </a:pPr>
            <a:r>
              <a:rPr lang="zh-CN" altLang="en-US" sz="2000">
                <a:latin typeface="微软雅黑" panose="020B0503020204020204" charset="-122"/>
                <a:ea typeface="微软雅黑" panose="020B0503020204020204" charset="-122"/>
                <a:cs typeface="微软雅黑" panose="020B0503020204020204" charset="-122"/>
                <a:sym typeface="+mn-ea"/>
              </a:rPr>
              <a:t>到过现场的都知道，安装很多过程中都是在做支撑架，主管、支管、线槽、穿线管都需要、原来的时候我认为支撑架是很难走向标准的，随着我们公司技术实力的增强以及见到的事物越来越多，支撑架我认为也能做出标准的来，架线 线卡、线槽支架等等一些不都是在混乱中出来的标准吗</a:t>
            </a:r>
            <a:r>
              <a:rPr lang="en-US" altLang="zh-CN" sz="2000">
                <a:latin typeface="微软雅黑" panose="020B0503020204020204" charset="-122"/>
                <a:ea typeface="微软雅黑" panose="020B0503020204020204" charset="-122"/>
                <a:cs typeface="微软雅黑" panose="020B0503020204020204" charset="-122"/>
                <a:sym typeface="+mn-ea"/>
              </a:rPr>
              <a:t>!</a:t>
            </a:r>
            <a:endParaRPr lang="en-US" altLang="zh-CN" sz="2000">
              <a:latin typeface="微软雅黑" panose="020B0503020204020204" charset="-122"/>
              <a:ea typeface="微软雅黑" panose="020B0503020204020204" charset="-122"/>
              <a:cs typeface="微软雅黑" panose="020B0503020204020204" charset="-122"/>
            </a:endParaRPr>
          </a:p>
          <a:p>
            <a:pPr>
              <a:lnSpc>
                <a:spcPct val="120000"/>
              </a:lnSpc>
              <a:buNone/>
            </a:pPr>
            <a:r>
              <a:rPr lang="zh-CN" altLang="en-US" sz="2000">
                <a:latin typeface="微软雅黑" panose="020B0503020204020204" charset="-122"/>
                <a:ea typeface="微软雅黑" panose="020B0503020204020204" charset="-122"/>
                <a:cs typeface="微软雅黑" panose="020B0503020204020204" charset="-122"/>
                <a:sym typeface="+mn-ea"/>
              </a:rPr>
              <a:t>支撑架标准设计需基于以下原则进行设计：</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2000">
                <a:latin typeface="微软雅黑" panose="020B0503020204020204" charset="-122"/>
                <a:ea typeface="微软雅黑" panose="020B0503020204020204" charset="-122"/>
                <a:cs typeface="微软雅黑" panose="020B0503020204020204" charset="-122"/>
                <a:sym typeface="+mn-ea"/>
              </a:rPr>
              <a:t>适合不同场合的安装，包含高空、地面、侧壁、设备下面等</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2000">
                <a:latin typeface="微软雅黑" panose="020B0503020204020204" charset="-122"/>
                <a:ea typeface="微软雅黑" panose="020B0503020204020204" charset="-122"/>
                <a:cs typeface="微软雅黑" panose="020B0503020204020204" charset="-122"/>
                <a:sym typeface="+mn-ea"/>
              </a:rPr>
              <a:t>适合不同结构的安装，半含钢筋混凝图结构及钢铁结构等</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2000">
                <a:latin typeface="微软雅黑" panose="020B0503020204020204" charset="-122"/>
                <a:ea typeface="微软雅黑" panose="020B0503020204020204" charset="-122"/>
                <a:cs typeface="微软雅黑" panose="020B0503020204020204" charset="-122"/>
                <a:sym typeface="+mn-ea"/>
              </a:rPr>
              <a:t>设计出不同安装方式的图纸及安装手册</a:t>
            </a:r>
            <a:endParaRPr lang="zh-CN" altLang="en-US" sz="2000">
              <a:latin typeface="微软雅黑" panose="020B0503020204020204" charset="-122"/>
              <a:ea typeface="微软雅黑" panose="020B0503020204020204" charset="-122"/>
              <a:cs typeface="微软雅黑" panose="020B0503020204020204" charset="-122"/>
            </a:endParaRPr>
          </a:p>
          <a:p>
            <a:pPr>
              <a:lnSpc>
                <a:spcPct val="80000"/>
              </a:lnSpc>
            </a:pP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系统构架</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146810"/>
            <a:ext cx="9575165" cy="493268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None/>
            </a:pPr>
            <a:r>
              <a:rPr lang="zh-CN" altLang="en-US" sz="2000">
                <a:latin typeface="微软雅黑" panose="020B0503020204020204" charset="-122"/>
                <a:ea typeface="微软雅黑" panose="020B0503020204020204" charset="-122"/>
                <a:cs typeface="微软雅黑" panose="020B0503020204020204" charset="-122"/>
                <a:sym typeface="+mn-ea"/>
              </a:rPr>
              <a:t>控制系统构架</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zh-CN" altLang="en-US" sz="2000">
                <a:latin typeface="微软雅黑" panose="020B0503020204020204" charset="-122"/>
                <a:ea typeface="微软雅黑" panose="020B0503020204020204" charset="-122"/>
                <a:cs typeface="微软雅黑" panose="020B0503020204020204" charset="-122"/>
                <a:sym typeface="+mn-ea"/>
              </a:rPr>
              <a:t>我们将控制系统分为以下几部分</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1</a:t>
            </a:r>
            <a:r>
              <a:rPr lang="zh-CN" altLang="en-US" sz="2000">
                <a:latin typeface="微软雅黑" panose="020B0503020204020204" charset="-122"/>
                <a:ea typeface="微软雅黑" panose="020B0503020204020204" charset="-122"/>
                <a:cs typeface="微软雅黑" panose="020B0503020204020204" charset="-122"/>
                <a:sym typeface="+mn-ea"/>
              </a:rPr>
              <a:t>、移动平板电脑</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2</a:t>
            </a:r>
            <a:r>
              <a:rPr lang="zh-CN" altLang="en-US" sz="2000">
                <a:latin typeface="微软雅黑" panose="020B0503020204020204" charset="-122"/>
                <a:ea typeface="微软雅黑" panose="020B0503020204020204" charset="-122"/>
                <a:cs typeface="微软雅黑" panose="020B0503020204020204" charset="-122"/>
                <a:sym typeface="+mn-ea"/>
              </a:rPr>
              <a:t>、上位机监控系统</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3</a:t>
            </a:r>
            <a:r>
              <a:rPr lang="zh-CN" altLang="en-US" sz="2000">
                <a:latin typeface="微软雅黑" panose="020B0503020204020204" charset="-122"/>
                <a:ea typeface="微软雅黑" panose="020B0503020204020204" charset="-122"/>
                <a:cs typeface="微软雅黑" panose="020B0503020204020204" charset="-122"/>
                <a:sym typeface="+mn-ea"/>
              </a:rPr>
              <a:t>、嵌入式系统</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4</a:t>
            </a:r>
            <a:r>
              <a:rPr lang="zh-CN" altLang="en-US" sz="2000">
                <a:latin typeface="微软雅黑" panose="020B0503020204020204" charset="-122"/>
                <a:ea typeface="微软雅黑" panose="020B0503020204020204" charset="-122"/>
                <a:cs typeface="微软雅黑" panose="020B0503020204020204" charset="-122"/>
                <a:sym typeface="+mn-ea"/>
              </a:rPr>
              <a:t>、系统</a:t>
            </a:r>
            <a:r>
              <a:rPr lang="en-US" altLang="zh-CN" sz="2000">
                <a:latin typeface="微软雅黑" panose="020B0503020204020204" charset="-122"/>
                <a:ea typeface="微软雅黑" panose="020B0503020204020204" charset="-122"/>
                <a:cs typeface="微软雅黑" panose="020B0503020204020204" charset="-122"/>
                <a:sym typeface="+mn-ea"/>
              </a:rPr>
              <a:t>CORE</a:t>
            </a:r>
            <a:endParaRPr lang="en-US" altLang="zh-CN"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5</a:t>
            </a:r>
            <a:r>
              <a:rPr lang="zh-CN" altLang="en-US" sz="2000">
                <a:latin typeface="微软雅黑" panose="020B0503020204020204" charset="-122"/>
                <a:ea typeface="微软雅黑" panose="020B0503020204020204" charset="-122"/>
                <a:cs typeface="微软雅黑" panose="020B0503020204020204" charset="-122"/>
                <a:sym typeface="+mn-ea"/>
              </a:rPr>
              <a:t>、</a:t>
            </a:r>
            <a:r>
              <a:rPr lang="en-US" altLang="zh-CN" sz="2000">
                <a:latin typeface="微软雅黑" panose="020B0503020204020204" charset="-122"/>
                <a:ea typeface="微软雅黑" panose="020B0503020204020204" charset="-122"/>
                <a:cs typeface="微软雅黑" panose="020B0503020204020204" charset="-122"/>
                <a:sym typeface="+mn-ea"/>
              </a:rPr>
              <a:t>can</a:t>
            </a:r>
            <a:r>
              <a:rPr lang="zh-CN" altLang="en-US" sz="2000">
                <a:latin typeface="微软雅黑" panose="020B0503020204020204" charset="-122"/>
                <a:ea typeface="微软雅黑" panose="020B0503020204020204" charset="-122"/>
                <a:cs typeface="微软雅黑" panose="020B0503020204020204" charset="-122"/>
                <a:sym typeface="+mn-ea"/>
              </a:rPr>
              <a:t>总线远程控制器</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6</a:t>
            </a:r>
            <a:r>
              <a:rPr lang="zh-CN" altLang="en-US" sz="2000">
                <a:latin typeface="微软雅黑" panose="020B0503020204020204" charset="-122"/>
                <a:ea typeface="微软雅黑" panose="020B0503020204020204" charset="-122"/>
                <a:cs typeface="微软雅黑" panose="020B0503020204020204" charset="-122"/>
                <a:sym typeface="+mn-ea"/>
              </a:rPr>
              <a:t>、信号传感器</a:t>
            </a:r>
            <a:endParaRPr lang="zh-CN" altLang="en-US" sz="2000">
              <a:latin typeface="微软雅黑" panose="020B0503020204020204" charset="-122"/>
              <a:ea typeface="微软雅黑" panose="020B0503020204020204" charset="-122"/>
              <a:cs typeface="微软雅黑" panose="020B0503020204020204" charset="-122"/>
            </a:endParaRPr>
          </a:p>
          <a:p>
            <a:pPr>
              <a:lnSpc>
                <a:spcPct val="110000"/>
              </a:lnSpc>
              <a:buNone/>
            </a:pPr>
            <a:r>
              <a:rPr lang="en-US" altLang="zh-CN" sz="2000">
                <a:latin typeface="微软雅黑" panose="020B0503020204020204" charset="-122"/>
                <a:ea typeface="微软雅黑" panose="020B0503020204020204" charset="-122"/>
                <a:cs typeface="微软雅黑" panose="020B0503020204020204" charset="-122"/>
                <a:sym typeface="+mn-ea"/>
              </a:rPr>
              <a:t>7</a:t>
            </a:r>
            <a:r>
              <a:rPr lang="zh-CN" altLang="en-US" sz="2000">
                <a:latin typeface="微软雅黑" panose="020B0503020204020204" charset="-122"/>
                <a:ea typeface="微软雅黑" panose="020B0503020204020204" charset="-122"/>
                <a:cs typeface="微软雅黑" panose="020B0503020204020204" charset="-122"/>
                <a:sym typeface="+mn-ea"/>
              </a:rPr>
              <a:t>、线路及附件</a:t>
            </a:r>
            <a:endParaRPr lang="zh-CN" altLang="en-US" sz="2000">
              <a:latin typeface="微软雅黑" panose="020B0503020204020204" charset="-122"/>
              <a:ea typeface="微软雅黑" panose="020B0503020204020204" charset="-122"/>
              <a:cs typeface="微软雅黑" panose="020B0503020204020204" charset="-122"/>
            </a:endParaRPr>
          </a:p>
          <a:p>
            <a:pPr>
              <a:lnSpc>
                <a:spcPct val="80000"/>
              </a:lnSpc>
            </a:pP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控制系统构架</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grpSp>
        <p:nvGrpSpPr>
          <p:cNvPr id="16" name="组合 15"/>
          <p:cNvGrpSpPr/>
          <p:nvPr/>
        </p:nvGrpSpPr>
        <p:grpSpPr>
          <a:xfrm>
            <a:off x="838835" y="1193800"/>
            <a:ext cx="10514330" cy="4935220"/>
            <a:chOff x="1321" y="1880"/>
            <a:chExt cx="16558" cy="7772"/>
          </a:xfrm>
        </p:grpSpPr>
        <p:grpSp>
          <p:nvGrpSpPr>
            <p:cNvPr id="2" name="组合 1"/>
            <p:cNvGrpSpPr/>
            <p:nvPr/>
          </p:nvGrpSpPr>
          <p:grpSpPr>
            <a:xfrm>
              <a:off x="1321" y="1892"/>
              <a:ext cx="16559" cy="7761"/>
              <a:chOff x="1290" y="1892"/>
              <a:chExt cx="15095" cy="6962"/>
            </a:xfrm>
          </p:grpSpPr>
          <p:pic>
            <p:nvPicPr>
              <p:cNvPr id="18434" name="图片 19458"/>
              <p:cNvPicPr>
                <a:picLocks noChangeAspect="1"/>
              </p:cNvPicPr>
              <p:nvPr/>
            </p:nvPicPr>
            <p:blipFill>
              <a:blip r:embed="rId1"/>
              <a:stretch>
                <a:fillRect/>
              </a:stretch>
            </p:blipFill>
            <p:spPr>
              <a:xfrm>
                <a:off x="6250" y="2954"/>
                <a:ext cx="1208" cy="975"/>
              </a:xfrm>
              <a:prstGeom prst="rect">
                <a:avLst/>
              </a:prstGeom>
              <a:noFill/>
              <a:ln w="9525">
                <a:noFill/>
              </a:ln>
            </p:spPr>
          </p:pic>
          <p:pic>
            <p:nvPicPr>
              <p:cNvPr id="18435" name="图片 19459"/>
              <p:cNvPicPr>
                <a:picLocks noChangeAspect="1"/>
              </p:cNvPicPr>
              <p:nvPr/>
            </p:nvPicPr>
            <p:blipFill>
              <a:blip r:embed="rId2"/>
              <a:stretch>
                <a:fillRect/>
              </a:stretch>
            </p:blipFill>
            <p:spPr>
              <a:xfrm>
                <a:off x="8803" y="2812"/>
                <a:ext cx="1320" cy="1117"/>
              </a:xfrm>
              <a:prstGeom prst="rect">
                <a:avLst/>
              </a:prstGeom>
              <a:noFill/>
              <a:ln w="9525">
                <a:noFill/>
              </a:ln>
            </p:spPr>
          </p:pic>
          <p:sp>
            <p:nvSpPr>
              <p:cNvPr id="18436" name="直接连接符 19460"/>
              <p:cNvSpPr/>
              <p:nvPr/>
            </p:nvSpPr>
            <p:spPr>
              <a:xfrm flipH="1" flipV="1">
                <a:off x="6960" y="5507"/>
                <a:ext cx="5670" cy="0"/>
              </a:xfrm>
              <a:prstGeom prst="line">
                <a:avLst/>
              </a:prstGeom>
              <a:ln w="34925" cap="flat" cmpd="sng">
                <a:solidFill>
                  <a:srgbClr val="FF0000"/>
                </a:solidFill>
                <a:prstDash val="solid"/>
                <a:round/>
                <a:headEnd type="none" w="med" len="med"/>
                <a:tailEnd type="none" w="med" len="med"/>
              </a:ln>
            </p:spPr>
          </p:sp>
          <p:sp>
            <p:nvSpPr>
              <p:cNvPr id="18437" name="直接连接符 19461"/>
              <p:cNvSpPr/>
              <p:nvPr/>
            </p:nvSpPr>
            <p:spPr>
              <a:xfrm flipH="1">
                <a:off x="6818" y="4017"/>
                <a:ext cx="0" cy="637"/>
              </a:xfrm>
              <a:prstGeom prst="line">
                <a:avLst/>
              </a:prstGeom>
              <a:ln w="34925" cap="flat" cmpd="sng">
                <a:solidFill>
                  <a:schemeClr val="tx1"/>
                </a:solidFill>
                <a:prstDash val="solid"/>
                <a:round/>
                <a:headEnd type="none" w="med" len="med"/>
                <a:tailEnd type="none" w="med" len="med"/>
              </a:ln>
            </p:spPr>
          </p:sp>
          <p:sp>
            <p:nvSpPr>
              <p:cNvPr id="18438" name="直接连接符 19462"/>
              <p:cNvSpPr/>
              <p:nvPr/>
            </p:nvSpPr>
            <p:spPr>
              <a:xfrm>
                <a:off x="6960" y="5222"/>
                <a:ext cx="23" cy="992"/>
              </a:xfrm>
              <a:prstGeom prst="line">
                <a:avLst/>
              </a:prstGeom>
              <a:ln w="34925" cap="flat" cmpd="sng">
                <a:solidFill>
                  <a:srgbClr val="FF0000"/>
                </a:solidFill>
                <a:prstDash val="solid"/>
                <a:round/>
                <a:headEnd type="none" w="med" len="med"/>
                <a:tailEnd type="none" w="med" len="med"/>
              </a:ln>
            </p:spPr>
          </p:sp>
          <p:sp>
            <p:nvSpPr>
              <p:cNvPr id="18439" name="直接连接符 19463"/>
              <p:cNvSpPr/>
              <p:nvPr/>
            </p:nvSpPr>
            <p:spPr>
              <a:xfrm flipH="1">
                <a:off x="8903" y="5494"/>
                <a:ext cx="0" cy="720"/>
              </a:xfrm>
              <a:prstGeom prst="line">
                <a:avLst/>
              </a:prstGeom>
              <a:ln w="34925" cap="flat" cmpd="sng">
                <a:solidFill>
                  <a:srgbClr val="FF0000"/>
                </a:solidFill>
                <a:prstDash val="solid"/>
                <a:round/>
                <a:headEnd type="none" w="med" len="med"/>
                <a:tailEnd type="none" w="med" len="med"/>
              </a:ln>
            </p:spPr>
          </p:sp>
          <p:sp>
            <p:nvSpPr>
              <p:cNvPr id="18440" name="直接连接符 19464"/>
              <p:cNvSpPr/>
              <p:nvPr/>
            </p:nvSpPr>
            <p:spPr>
              <a:xfrm flipH="1">
                <a:off x="10823" y="5494"/>
                <a:ext cx="0" cy="720"/>
              </a:xfrm>
              <a:prstGeom prst="line">
                <a:avLst/>
              </a:prstGeom>
              <a:ln w="34925" cap="flat" cmpd="sng">
                <a:solidFill>
                  <a:srgbClr val="FF0000"/>
                </a:solidFill>
                <a:prstDash val="solid"/>
                <a:round/>
                <a:headEnd type="none" w="med" len="med"/>
                <a:tailEnd type="none" w="med" len="med"/>
              </a:ln>
            </p:spPr>
          </p:sp>
          <p:sp>
            <p:nvSpPr>
              <p:cNvPr id="18441" name="直接连接符 19465"/>
              <p:cNvSpPr/>
              <p:nvPr/>
            </p:nvSpPr>
            <p:spPr>
              <a:xfrm flipH="1">
                <a:off x="12623" y="5494"/>
                <a:ext cx="0" cy="720"/>
              </a:xfrm>
              <a:prstGeom prst="line">
                <a:avLst/>
              </a:prstGeom>
              <a:ln w="34925" cap="flat" cmpd="sng">
                <a:solidFill>
                  <a:srgbClr val="FF0000"/>
                </a:solidFill>
                <a:prstDash val="solid"/>
                <a:round/>
                <a:headEnd type="none" w="med" len="med"/>
                <a:tailEnd type="none" w="med" len="med"/>
              </a:ln>
            </p:spPr>
          </p:sp>
          <p:pic>
            <p:nvPicPr>
              <p:cNvPr id="18442" name="图片 19466"/>
              <p:cNvPicPr>
                <a:picLocks noChangeAspect="1"/>
              </p:cNvPicPr>
              <p:nvPr/>
            </p:nvPicPr>
            <p:blipFill>
              <a:blip r:embed="rId3"/>
              <a:stretch>
                <a:fillRect/>
              </a:stretch>
            </p:blipFill>
            <p:spPr>
              <a:xfrm>
                <a:off x="4478" y="7712"/>
                <a:ext cx="1080" cy="982"/>
              </a:xfrm>
              <a:prstGeom prst="rect">
                <a:avLst/>
              </a:prstGeom>
              <a:noFill/>
              <a:ln w="9525">
                <a:noFill/>
              </a:ln>
            </p:spPr>
          </p:pic>
          <p:pic>
            <p:nvPicPr>
              <p:cNvPr id="18443" name="图片 19467"/>
              <p:cNvPicPr>
                <a:picLocks noChangeAspect="1"/>
              </p:cNvPicPr>
              <p:nvPr/>
            </p:nvPicPr>
            <p:blipFill>
              <a:blip r:embed="rId4"/>
              <a:stretch>
                <a:fillRect/>
              </a:stretch>
            </p:blipFill>
            <p:spPr>
              <a:xfrm>
                <a:off x="2635" y="7734"/>
                <a:ext cx="703" cy="960"/>
              </a:xfrm>
              <a:prstGeom prst="rect">
                <a:avLst/>
              </a:prstGeom>
              <a:noFill/>
              <a:ln w="9525">
                <a:noFill/>
              </a:ln>
            </p:spPr>
          </p:pic>
          <p:pic>
            <p:nvPicPr>
              <p:cNvPr id="18444" name="图片 19468" descr="电磁阀 拷贝"/>
              <p:cNvPicPr>
                <a:picLocks noChangeAspect="1"/>
              </p:cNvPicPr>
              <p:nvPr/>
            </p:nvPicPr>
            <p:blipFill>
              <a:blip r:embed="rId5"/>
              <a:stretch>
                <a:fillRect/>
              </a:stretch>
            </p:blipFill>
            <p:spPr>
              <a:xfrm>
                <a:off x="6383" y="7702"/>
                <a:ext cx="845" cy="1080"/>
              </a:xfrm>
              <a:prstGeom prst="rect">
                <a:avLst/>
              </a:prstGeom>
              <a:noFill/>
              <a:ln w="9525">
                <a:noFill/>
              </a:ln>
            </p:spPr>
          </p:pic>
          <p:pic>
            <p:nvPicPr>
              <p:cNvPr id="18445" name="图片 19469" descr="电磁阀 拷贝"/>
              <p:cNvPicPr>
                <a:picLocks noChangeAspect="1"/>
              </p:cNvPicPr>
              <p:nvPr/>
            </p:nvPicPr>
            <p:blipFill>
              <a:blip r:embed="rId5"/>
              <a:stretch>
                <a:fillRect/>
              </a:stretch>
            </p:blipFill>
            <p:spPr>
              <a:xfrm>
                <a:off x="8378" y="7774"/>
                <a:ext cx="845" cy="1080"/>
              </a:xfrm>
              <a:prstGeom prst="rect">
                <a:avLst/>
              </a:prstGeom>
              <a:noFill/>
              <a:ln w="9525">
                <a:noFill/>
              </a:ln>
            </p:spPr>
          </p:pic>
          <p:sp>
            <p:nvSpPr>
              <p:cNvPr id="18446" name="直接连接符 19470"/>
              <p:cNvSpPr/>
              <p:nvPr/>
            </p:nvSpPr>
            <p:spPr>
              <a:xfrm flipH="1">
                <a:off x="5045" y="5222"/>
                <a:ext cx="0" cy="2195"/>
              </a:xfrm>
              <a:prstGeom prst="line">
                <a:avLst/>
              </a:prstGeom>
              <a:ln w="34925" cap="flat" cmpd="sng">
                <a:solidFill>
                  <a:srgbClr val="00FF00"/>
                </a:solidFill>
                <a:prstDash val="solid"/>
                <a:round/>
                <a:headEnd type="none" w="med" len="med"/>
                <a:tailEnd type="none" w="med" len="med"/>
              </a:ln>
            </p:spPr>
          </p:sp>
          <p:sp>
            <p:nvSpPr>
              <p:cNvPr id="18447" name="文本框 19471"/>
              <p:cNvSpPr txBox="1"/>
              <p:nvPr/>
            </p:nvSpPr>
            <p:spPr>
              <a:xfrm>
                <a:off x="9015" y="5079"/>
                <a:ext cx="1418" cy="389"/>
              </a:xfrm>
              <a:prstGeom prst="rect">
                <a:avLst/>
              </a:prstGeom>
              <a:noFill/>
              <a:ln w="9525">
                <a:noFill/>
              </a:ln>
            </p:spPr>
            <p:txBody>
              <a:bodyPr anchor="t">
                <a:spAutoFit/>
              </a:bodyPr>
              <a:p>
                <a:pPr>
                  <a:spcBef>
                    <a:spcPct val="50000"/>
                  </a:spcBef>
                </a:pPr>
                <a:r>
                  <a:rPr lang="zh-CN" altLang="en-US" sz="1200" dirty="0">
                    <a:solidFill>
                      <a:schemeClr val="accent2"/>
                    </a:solidFill>
                    <a:latin typeface="Verdana" panose="020B0604030504040204" pitchFamily="34" charset="0"/>
                  </a:rPr>
                  <a:t>MODBUS</a:t>
                </a:r>
                <a:endParaRPr lang="zh-CN" altLang="en-US" sz="1200" dirty="0">
                  <a:solidFill>
                    <a:schemeClr val="accent2"/>
                  </a:solidFill>
                  <a:latin typeface="Verdana" panose="020B0604030504040204" pitchFamily="34" charset="0"/>
                </a:endParaRPr>
              </a:p>
            </p:txBody>
          </p:sp>
          <p:sp>
            <p:nvSpPr>
              <p:cNvPr id="18448" name="文本框 19472"/>
              <p:cNvSpPr txBox="1"/>
              <p:nvPr/>
            </p:nvSpPr>
            <p:spPr>
              <a:xfrm>
                <a:off x="10078" y="3097"/>
                <a:ext cx="922" cy="433"/>
              </a:xfrm>
              <a:prstGeom prst="rect">
                <a:avLst/>
              </a:prstGeom>
              <a:noFill/>
              <a:ln w="9525">
                <a:noFill/>
              </a:ln>
            </p:spPr>
            <p:txBody>
              <a:bodyPr anchor="t">
                <a:spAutoFit/>
              </a:bodyPr>
              <a:p>
                <a:pPr>
                  <a:spcBef>
                    <a:spcPct val="50000"/>
                  </a:spcBef>
                </a:pPr>
                <a:r>
                  <a:rPr lang="en-US" altLang="zh-CN" sz="1400">
                    <a:latin typeface="微软雅黑" panose="020B0503020204020204" charset="-122"/>
                    <a:ea typeface="微软雅黑" panose="020B0503020204020204" charset="-122"/>
                  </a:rPr>
                  <a:t>HMI</a:t>
                </a:r>
                <a:endParaRPr lang="en-US" altLang="zh-CN" sz="1400">
                  <a:latin typeface="微软雅黑" panose="020B0503020204020204" charset="-122"/>
                  <a:ea typeface="微软雅黑" panose="020B0503020204020204" charset="-122"/>
                </a:endParaRPr>
              </a:p>
            </p:txBody>
          </p:sp>
          <p:sp>
            <p:nvSpPr>
              <p:cNvPr id="18449" name="文本框 19473"/>
              <p:cNvSpPr txBox="1"/>
              <p:nvPr/>
            </p:nvSpPr>
            <p:spPr>
              <a:xfrm>
                <a:off x="7455" y="3167"/>
                <a:ext cx="1348" cy="433"/>
              </a:xfrm>
              <a:prstGeom prst="rect">
                <a:avLst/>
              </a:prstGeom>
              <a:noFill/>
              <a:ln w="9525">
                <a:noFill/>
              </a:ln>
            </p:spPr>
            <p:txBody>
              <a:bodyPr anchor="t">
                <a:spAutoFit/>
              </a:bodyPr>
              <a:p>
                <a:pPr>
                  <a:spcBef>
                    <a:spcPct val="50000"/>
                  </a:spcBef>
                </a:pPr>
                <a:r>
                  <a:rPr lang="en-US" altLang="zh-CN" sz="1400">
                    <a:latin typeface="微软雅黑" panose="020B0503020204020204" charset="-122"/>
                    <a:ea typeface="微软雅黑" panose="020B0503020204020204" charset="-122"/>
                  </a:rPr>
                  <a:t>SCADA</a:t>
                </a:r>
                <a:endParaRPr lang="en-US" altLang="zh-CN" sz="1400">
                  <a:latin typeface="微软雅黑" panose="020B0503020204020204" charset="-122"/>
                  <a:ea typeface="微软雅黑" panose="020B0503020204020204" charset="-122"/>
                </a:endParaRPr>
              </a:p>
            </p:txBody>
          </p:sp>
          <p:sp>
            <p:nvSpPr>
              <p:cNvPr id="18450" name="文本框 19474"/>
              <p:cNvSpPr txBox="1"/>
              <p:nvPr/>
            </p:nvSpPr>
            <p:spPr>
              <a:xfrm>
                <a:off x="5188" y="4584"/>
                <a:ext cx="1982" cy="346"/>
              </a:xfrm>
              <a:prstGeom prst="rect">
                <a:avLst/>
              </a:prstGeom>
              <a:noFill/>
              <a:ln w="9525">
                <a:noFill/>
              </a:ln>
            </p:spPr>
            <p:txBody>
              <a:bodyPr anchor="t">
                <a:spAutoFit/>
              </a:bodyPr>
              <a:p>
                <a:pPr>
                  <a:spcBef>
                    <a:spcPct val="50000"/>
                  </a:spcBef>
                </a:pPr>
                <a:r>
                  <a:rPr lang="zh-CN" altLang="en-US" sz="1000" dirty="0">
                    <a:latin typeface="微软雅黑" panose="020B0503020204020204" charset="-122"/>
                    <a:ea typeface="微软雅黑" panose="020B0503020204020204" charset="-122"/>
                    <a:cs typeface="微软雅黑" panose="020B0503020204020204" charset="-122"/>
                  </a:rPr>
                  <a:t>西门子PLC</a:t>
                </a:r>
                <a:endParaRPr lang="zh-CN" altLang="en-US" sz="1000" dirty="0">
                  <a:latin typeface="微软雅黑" panose="020B0503020204020204" charset="-122"/>
                  <a:ea typeface="微软雅黑" panose="020B0503020204020204" charset="-122"/>
                  <a:cs typeface="微软雅黑" panose="020B0503020204020204" charset="-122"/>
                </a:endParaRPr>
              </a:p>
            </p:txBody>
          </p:sp>
          <p:sp>
            <p:nvSpPr>
              <p:cNvPr id="18451" name="文本框 19475"/>
              <p:cNvSpPr txBox="1"/>
              <p:nvPr/>
            </p:nvSpPr>
            <p:spPr>
              <a:xfrm>
                <a:off x="6983" y="5734"/>
                <a:ext cx="2160" cy="346"/>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cs typeface="微软雅黑" panose="020B0503020204020204" charset="-122"/>
                  </a:rPr>
                  <a:t>远程</a:t>
                </a:r>
                <a:r>
                  <a:rPr lang="en-US" altLang="zh-CN" sz="1000">
                    <a:latin typeface="微软雅黑" panose="020B0503020204020204" charset="-122"/>
                    <a:ea typeface="微软雅黑" panose="020B0503020204020204" charset="-122"/>
                    <a:cs typeface="微软雅黑" panose="020B0503020204020204" charset="-122"/>
                  </a:rPr>
                  <a:t>I/O</a:t>
                </a:r>
                <a:endParaRPr lang="en-US" altLang="zh-CN" sz="1000">
                  <a:latin typeface="微软雅黑" panose="020B0503020204020204" charset="-122"/>
                  <a:ea typeface="微软雅黑" panose="020B0503020204020204" charset="-122"/>
                  <a:cs typeface="微软雅黑" panose="020B0503020204020204" charset="-122"/>
                </a:endParaRPr>
              </a:p>
            </p:txBody>
          </p:sp>
          <p:sp>
            <p:nvSpPr>
              <p:cNvPr id="18452" name="文本框 19476"/>
              <p:cNvSpPr txBox="1"/>
              <p:nvPr/>
            </p:nvSpPr>
            <p:spPr>
              <a:xfrm>
                <a:off x="9023" y="5734"/>
                <a:ext cx="2160" cy="346"/>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cs typeface="微软雅黑" panose="020B0503020204020204" charset="-122"/>
                  </a:rPr>
                  <a:t>远程</a:t>
                </a:r>
                <a:r>
                  <a:rPr lang="en-US" altLang="zh-CN" sz="1000">
                    <a:latin typeface="微软雅黑" panose="020B0503020204020204" charset="-122"/>
                    <a:ea typeface="微软雅黑" panose="020B0503020204020204" charset="-122"/>
                    <a:cs typeface="微软雅黑" panose="020B0503020204020204" charset="-122"/>
                  </a:rPr>
                  <a:t>I/O</a:t>
                </a:r>
                <a:endParaRPr lang="en-US" altLang="zh-CN" sz="1000">
                  <a:latin typeface="微软雅黑" panose="020B0503020204020204" charset="-122"/>
                  <a:ea typeface="微软雅黑" panose="020B0503020204020204" charset="-122"/>
                  <a:cs typeface="微软雅黑" panose="020B0503020204020204" charset="-122"/>
                </a:endParaRPr>
              </a:p>
            </p:txBody>
          </p:sp>
          <p:sp>
            <p:nvSpPr>
              <p:cNvPr id="18453" name="文本框 19477"/>
              <p:cNvSpPr txBox="1"/>
              <p:nvPr/>
            </p:nvSpPr>
            <p:spPr>
              <a:xfrm>
                <a:off x="10943" y="5734"/>
                <a:ext cx="2160" cy="346"/>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cs typeface="微软雅黑" panose="020B0503020204020204" charset="-122"/>
                  </a:rPr>
                  <a:t>远程</a:t>
                </a:r>
                <a:r>
                  <a:rPr lang="en-US" altLang="zh-CN" sz="1000">
                    <a:latin typeface="微软雅黑" panose="020B0503020204020204" charset="-122"/>
                    <a:ea typeface="微软雅黑" panose="020B0503020204020204" charset="-122"/>
                    <a:cs typeface="微软雅黑" panose="020B0503020204020204" charset="-122"/>
                  </a:rPr>
                  <a:t>I/O</a:t>
                </a:r>
                <a:endParaRPr lang="en-US" altLang="zh-CN" sz="1000">
                  <a:latin typeface="微软雅黑" panose="020B0503020204020204" charset="-122"/>
                  <a:ea typeface="微软雅黑" panose="020B0503020204020204" charset="-122"/>
                  <a:cs typeface="微软雅黑" panose="020B0503020204020204" charset="-122"/>
                </a:endParaRPr>
              </a:p>
            </p:txBody>
          </p:sp>
          <p:sp>
            <p:nvSpPr>
              <p:cNvPr id="18454" name="文本框 19478"/>
              <p:cNvSpPr txBox="1"/>
              <p:nvPr/>
            </p:nvSpPr>
            <p:spPr>
              <a:xfrm>
                <a:off x="12770" y="5719"/>
                <a:ext cx="2160" cy="346"/>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cs typeface="微软雅黑" panose="020B0503020204020204" charset="-122"/>
                  </a:rPr>
                  <a:t>远程</a:t>
                </a:r>
                <a:r>
                  <a:rPr lang="en-US" altLang="zh-CN" sz="1000">
                    <a:latin typeface="微软雅黑" panose="020B0503020204020204" charset="-122"/>
                    <a:ea typeface="微软雅黑" panose="020B0503020204020204" charset="-122"/>
                    <a:cs typeface="微软雅黑" panose="020B0503020204020204" charset="-122"/>
                  </a:rPr>
                  <a:t>I/O</a:t>
                </a:r>
                <a:endParaRPr lang="en-US" altLang="zh-CN" sz="1000">
                  <a:latin typeface="微软雅黑" panose="020B0503020204020204" charset="-122"/>
                  <a:ea typeface="微软雅黑" panose="020B0503020204020204" charset="-122"/>
                  <a:cs typeface="微软雅黑" panose="020B0503020204020204" charset="-122"/>
                </a:endParaRPr>
              </a:p>
            </p:txBody>
          </p:sp>
          <p:sp>
            <p:nvSpPr>
              <p:cNvPr id="18455" name="文本框 19479"/>
              <p:cNvSpPr txBox="1"/>
              <p:nvPr/>
            </p:nvSpPr>
            <p:spPr>
              <a:xfrm>
                <a:off x="3133" y="6887"/>
                <a:ext cx="2160" cy="672"/>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rPr>
                  <a:t>润滑站控制及</a:t>
                </a:r>
                <a:endParaRPr lang="zh-CN" altLang="en-US" sz="1000">
                  <a:latin typeface="微软雅黑" panose="020B0503020204020204" charset="-122"/>
                  <a:ea typeface="微软雅黑" panose="020B0503020204020204" charset="-122"/>
                </a:endParaRPr>
              </a:p>
              <a:p>
                <a:pPr>
                  <a:spcBef>
                    <a:spcPct val="50000"/>
                  </a:spcBef>
                </a:pPr>
                <a:r>
                  <a:rPr lang="zh-CN" altLang="en-US" sz="1000">
                    <a:latin typeface="微软雅黑" panose="020B0503020204020204" charset="-122"/>
                    <a:ea typeface="微软雅黑" panose="020B0503020204020204" charset="-122"/>
                  </a:rPr>
                  <a:t>传感器数据</a:t>
                </a:r>
                <a:endParaRPr lang="zh-CN" altLang="en-US" sz="1000">
                  <a:latin typeface="微软雅黑" panose="020B0503020204020204" charset="-122"/>
                  <a:ea typeface="微软雅黑" panose="020B0503020204020204" charset="-122"/>
                </a:endParaRPr>
              </a:p>
            </p:txBody>
          </p:sp>
          <p:sp>
            <p:nvSpPr>
              <p:cNvPr id="18456" name="文本框 19480"/>
              <p:cNvSpPr txBox="1"/>
              <p:nvPr/>
            </p:nvSpPr>
            <p:spPr>
              <a:xfrm>
                <a:off x="1290" y="6957"/>
                <a:ext cx="1700" cy="672"/>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rPr>
                  <a:t>加油站控制及</a:t>
                </a:r>
                <a:endParaRPr lang="zh-CN" altLang="en-US" sz="1000">
                  <a:latin typeface="微软雅黑" panose="020B0503020204020204" charset="-122"/>
                  <a:ea typeface="微软雅黑" panose="020B0503020204020204" charset="-122"/>
                </a:endParaRPr>
              </a:p>
              <a:p>
                <a:pPr>
                  <a:spcBef>
                    <a:spcPct val="50000"/>
                  </a:spcBef>
                </a:pPr>
                <a:r>
                  <a:rPr lang="zh-CN" altLang="en-US" sz="1000">
                    <a:latin typeface="微软雅黑" panose="020B0503020204020204" charset="-122"/>
                    <a:ea typeface="微软雅黑" panose="020B0503020204020204" charset="-122"/>
                  </a:rPr>
                  <a:t>传感器数据</a:t>
                </a:r>
                <a:endParaRPr lang="zh-CN" altLang="en-US" sz="1000">
                  <a:latin typeface="微软雅黑" panose="020B0503020204020204" charset="-122"/>
                  <a:ea typeface="微软雅黑" panose="020B0503020204020204" charset="-122"/>
                </a:endParaRPr>
              </a:p>
            </p:txBody>
          </p:sp>
          <p:sp>
            <p:nvSpPr>
              <p:cNvPr id="18457" name="文本框 19481"/>
              <p:cNvSpPr txBox="1"/>
              <p:nvPr/>
            </p:nvSpPr>
            <p:spPr>
              <a:xfrm>
                <a:off x="7103" y="8009"/>
                <a:ext cx="1320" cy="346"/>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rPr>
                  <a:t>集成电控</a:t>
                </a:r>
                <a:endParaRPr lang="zh-CN" altLang="en-US" sz="1000">
                  <a:latin typeface="微软雅黑" panose="020B0503020204020204" charset="-122"/>
                  <a:ea typeface="微软雅黑" panose="020B0503020204020204" charset="-122"/>
                </a:endParaRPr>
              </a:p>
            </p:txBody>
          </p:sp>
          <p:sp>
            <p:nvSpPr>
              <p:cNvPr id="18458" name="文本框 19482"/>
              <p:cNvSpPr txBox="1"/>
              <p:nvPr/>
            </p:nvSpPr>
            <p:spPr>
              <a:xfrm>
                <a:off x="9158" y="7987"/>
                <a:ext cx="1320" cy="346"/>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rPr>
                  <a:t>集成电控</a:t>
                </a:r>
                <a:endParaRPr lang="zh-CN" altLang="en-US" sz="1000">
                  <a:latin typeface="微软雅黑" panose="020B0503020204020204" charset="-122"/>
                  <a:ea typeface="微软雅黑" panose="020B0503020204020204" charset="-122"/>
                </a:endParaRPr>
              </a:p>
            </p:txBody>
          </p:sp>
          <p:sp>
            <p:nvSpPr>
              <p:cNvPr id="18459" name="直接连接符 19483"/>
              <p:cNvSpPr/>
              <p:nvPr/>
            </p:nvSpPr>
            <p:spPr>
              <a:xfrm flipH="1">
                <a:off x="10635" y="2142"/>
                <a:ext cx="600" cy="0"/>
              </a:xfrm>
              <a:prstGeom prst="line">
                <a:avLst/>
              </a:prstGeom>
              <a:ln w="34925" cap="flat" cmpd="sng">
                <a:solidFill>
                  <a:schemeClr val="tx1"/>
                </a:solidFill>
                <a:prstDash val="solid"/>
                <a:round/>
                <a:headEnd type="none" w="med" len="med"/>
                <a:tailEnd type="none" w="med" len="med"/>
              </a:ln>
            </p:spPr>
          </p:sp>
          <p:sp>
            <p:nvSpPr>
              <p:cNvPr id="18460" name="直接连接符 19484"/>
              <p:cNvSpPr/>
              <p:nvPr/>
            </p:nvSpPr>
            <p:spPr>
              <a:xfrm flipH="1">
                <a:off x="10645" y="2622"/>
                <a:ext cx="600" cy="0"/>
              </a:xfrm>
              <a:prstGeom prst="line">
                <a:avLst/>
              </a:prstGeom>
              <a:ln w="34925" cap="flat" cmpd="sng">
                <a:solidFill>
                  <a:srgbClr val="FF0000"/>
                </a:solidFill>
                <a:prstDash val="solid"/>
                <a:round/>
                <a:headEnd type="none" w="med" len="med"/>
                <a:tailEnd type="none" w="med" len="med"/>
              </a:ln>
            </p:spPr>
          </p:sp>
          <p:sp>
            <p:nvSpPr>
              <p:cNvPr id="18461" name="直接连接符 19485"/>
              <p:cNvSpPr/>
              <p:nvPr/>
            </p:nvSpPr>
            <p:spPr>
              <a:xfrm flipH="1">
                <a:off x="10645" y="3102"/>
                <a:ext cx="600" cy="0"/>
              </a:xfrm>
              <a:prstGeom prst="line">
                <a:avLst/>
              </a:prstGeom>
              <a:ln w="34925" cap="flat" cmpd="sng">
                <a:solidFill>
                  <a:srgbClr val="00FF00"/>
                </a:solidFill>
                <a:prstDash val="solid"/>
                <a:round/>
                <a:headEnd type="none" w="med" len="med"/>
                <a:tailEnd type="none" w="med" len="med"/>
              </a:ln>
            </p:spPr>
          </p:sp>
          <p:sp>
            <p:nvSpPr>
              <p:cNvPr id="18463" name="文本框 19487"/>
              <p:cNvSpPr txBox="1"/>
              <p:nvPr/>
            </p:nvSpPr>
            <p:spPr>
              <a:xfrm>
                <a:off x="11355" y="2742"/>
                <a:ext cx="3260" cy="520"/>
              </a:xfrm>
              <a:prstGeom prst="rect">
                <a:avLst/>
              </a:prstGeom>
              <a:noFill/>
              <a:ln w="9525">
                <a:noFill/>
              </a:ln>
            </p:spPr>
            <p:txBody>
              <a:bodyPr anchor="t">
                <a:spAutoFit/>
              </a:bodyPr>
              <a:p>
                <a:pPr>
                  <a:spcBef>
                    <a:spcPct val="50000"/>
                  </a:spcBef>
                </a:pPr>
                <a:r>
                  <a:rPr lang="zh-CN" altLang="en-US">
                    <a:latin typeface="微软雅黑" panose="020B0503020204020204" charset="-122"/>
                    <a:ea typeface="微软雅黑" panose="020B0503020204020204" charset="-122"/>
                    <a:cs typeface="微软雅黑" panose="020B0503020204020204" charset="-122"/>
                  </a:rPr>
                  <a:t>表示</a:t>
                </a:r>
                <a:r>
                  <a:rPr lang="en-US" altLang="zh-CN">
                    <a:latin typeface="微软雅黑" panose="020B0503020204020204" charset="-122"/>
                    <a:ea typeface="微软雅黑" panose="020B0503020204020204" charset="-122"/>
                    <a:cs typeface="微软雅黑" panose="020B0503020204020204" charset="-122"/>
                  </a:rPr>
                  <a:t>I/O</a:t>
                </a:r>
                <a:r>
                  <a:rPr lang="zh-CN" altLang="en-US">
                    <a:latin typeface="微软雅黑" panose="020B0503020204020204" charset="-122"/>
                    <a:ea typeface="微软雅黑" panose="020B0503020204020204" charset="-122"/>
                    <a:cs typeface="微软雅黑" panose="020B0503020204020204" charset="-122"/>
                  </a:rPr>
                  <a:t>输入输出</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8464" name="文本框 19488"/>
              <p:cNvSpPr txBox="1"/>
              <p:nvPr/>
            </p:nvSpPr>
            <p:spPr>
              <a:xfrm>
                <a:off x="11355" y="2314"/>
                <a:ext cx="5030" cy="520"/>
              </a:xfrm>
              <a:prstGeom prst="rect">
                <a:avLst/>
              </a:prstGeom>
              <a:noFill/>
              <a:ln w="9525">
                <a:noFill/>
              </a:ln>
            </p:spPr>
            <p:txBody>
              <a:bodyPr wrap="square" anchor="t">
                <a:spAutoFit/>
              </a:bodyPr>
              <a:p>
                <a:pPr>
                  <a:spcBef>
                    <a:spcPct val="50000"/>
                  </a:spcBef>
                </a:pPr>
                <a:r>
                  <a:rPr lang="zh-CN" altLang="en-US" dirty="0">
                    <a:latin typeface="微软雅黑" panose="020B0503020204020204" charset="-122"/>
                    <a:ea typeface="微软雅黑" panose="020B0503020204020204" charset="-122"/>
                    <a:cs typeface="微软雅黑" panose="020B0503020204020204" charset="-122"/>
                  </a:rPr>
                  <a:t>表示MODBUS控制网络</a:t>
                </a:r>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18465" name="图片 19489" descr="u=2992274582,2940214749&amp;fm=0&amp;gp=0"/>
              <p:cNvPicPr>
                <a:picLocks noChangeAspect="1"/>
              </p:cNvPicPr>
              <p:nvPr/>
            </p:nvPicPr>
            <p:blipFill>
              <a:blip r:embed="rId6"/>
              <a:stretch>
                <a:fillRect/>
              </a:stretch>
            </p:blipFill>
            <p:spPr>
              <a:xfrm>
                <a:off x="10220" y="7914"/>
                <a:ext cx="1063" cy="700"/>
              </a:xfrm>
              <a:prstGeom prst="rect">
                <a:avLst/>
              </a:prstGeom>
              <a:noFill/>
              <a:ln w="9525">
                <a:noFill/>
              </a:ln>
            </p:spPr>
          </p:pic>
          <p:sp>
            <p:nvSpPr>
              <p:cNvPr id="18466" name="文本框 19490"/>
              <p:cNvSpPr txBox="1"/>
              <p:nvPr/>
            </p:nvSpPr>
            <p:spPr>
              <a:xfrm>
                <a:off x="11213" y="7987"/>
                <a:ext cx="922" cy="563"/>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rPr>
                  <a:t>检测传感器</a:t>
                </a:r>
                <a:endParaRPr lang="zh-CN" altLang="en-US" sz="1000">
                  <a:latin typeface="微软雅黑" panose="020B0503020204020204" charset="-122"/>
                  <a:ea typeface="微软雅黑" panose="020B0503020204020204" charset="-122"/>
                </a:endParaRPr>
              </a:p>
            </p:txBody>
          </p:sp>
          <p:pic>
            <p:nvPicPr>
              <p:cNvPr id="18467" name="图片 19491" descr="u=2992274582,2940214749&amp;fm=0&amp;gp=0"/>
              <p:cNvPicPr>
                <a:picLocks noChangeAspect="1"/>
              </p:cNvPicPr>
              <p:nvPr/>
            </p:nvPicPr>
            <p:blipFill>
              <a:blip r:embed="rId6"/>
              <a:stretch>
                <a:fillRect/>
              </a:stretch>
            </p:blipFill>
            <p:spPr>
              <a:xfrm>
                <a:off x="12063" y="7914"/>
                <a:ext cx="1062" cy="700"/>
              </a:xfrm>
              <a:prstGeom prst="rect">
                <a:avLst/>
              </a:prstGeom>
              <a:noFill/>
              <a:ln w="9525">
                <a:noFill/>
              </a:ln>
            </p:spPr>
          </p:pic>
          <p:sp>
            <p:nvSpPr>
              <p:cNvPr id="18468" name="文本框 19492"/>
              <p:cNvSpPr txBox="1"/>
              <p:nvPr/>
            </p:nvSpPr>
            <p:spPr>
              <a:xfrm>
                <a:off x="13055" y="7987"/>
                <a:ext cx="923" cy="563"/>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rPr>
                  <a:t>检测传感器</a:t>
                </a:r>
                <a:endParaRPr lang="zh-CN" altLang="en-US" sz="1000">
                  <a:latin typeface="微软雅黑" panose="020B0503020204020204" charset="-122"/>
                  <a:ea typeface="微软雅黑" panose="020B0503020204020204" charset="-122"/>
                </a:endParaRPr>
              </a:p>
            </p:txBody>
          </p:sp>
          <p:sp>
            <p:nvSpPr>
              <p:cNvPr id="18469" name="直接连接符 19493"/>
              <p:cNvSpPr/>
              <p:nvPr/>
            </p:nvSpPr>
            <p:spPr>
              <a:xfrm rot="-5400000" flipH="1">
                <a:off x="4583" y="3549"/>
                <a:ext cx="0" cy="3333"/>
              </a:xfrm>
              <a:prstGeom prst="line">
                <a:avLst/>
              </a:prstGeom>
              <a:ln w="34925" cap="flat" cmpd="sng">
                <a:solidFill>
                  <a:srgbClr val="00FF00"/>
                </a:solidFill>
                <a:prstDash val="solid"/>
                <a:round/>
                <a:headEnd type="none" w="med" len="med"/>
                <a:tailEnd type="none" w="med" len="med"/>
              </a:ln>
            </p:spPr>
          </p:sp>
          <p:sp>
            <p:nvSpPr>
              <p:cNvPr id="18470" name="直接连接符 19494"/>
              <p:cNvSpPr/>
              <p:nvPr/>
            </p:nvSpPr>
            <p:spPr>
              <a:xfrm rot="-5400000" flipH="1">
                <a:off x="10415" y="7577"/>
                <a:ext cx="600" cy="0"/>
              </a:xfrm>
              <a:prstGeom prst="line">
                <a:avLst/>
              </a:prstGeom>
              <a:ln w="34925" cap="flat" cmpd="sng">
                <a:solidFill>
                  <a:srgbClr val="00FF00"/>
                </a:solidFill>
                <a:prstDash val="solid"/>
                <a:round/>
                <a:headEnd type="none" w="med" len="med"/>
                <a:tailEnd type="none" w="med" len="med"/>
              </a:ln>
            </p:spPr>
          </p:sp>
          <p:sp>
            <p:nvSpPr>
              <p:cNvPr id="18471" name="直接连接符 19495"/>
              <p:cNvSpPr/>
              <p:nvPr/>
            </p:nvSpPr>
            <p:spPr>
              <a:xfrm rot="-5400000" flipH="1">
                <a:off x="12258" y="7577"/>
                <a:ext cx="600" cy="0"/>
              </a:xfrm>
              <a:prstGeom prst="line">
                <a:avLst/>
              </a:prstGeom>
              <a:ln w="34925" cap="flat" cmpd="sng">
                <a:solidFill>
                  <a:srgbClr val="00FF00"/>
                </a:solidFill>
                <a:prstDash val="solid"/>
                <a:round/>
                <a:headEnd type="none" w="med" len="med"/>
                <a:tailEnd type="none" w="med" len="med"/>
              </a:ln>
            </p:spPr>
          </p:sp>
          <p:sp>
            <p:nvSpPr>
              <p:cNvPr id="18472" name="直接连接符 19496"/>
              <p:cNvSpPr/>
              <p:nvPr/>
            </p:nvSpPr>
            <p:spPr>
              <a:xfrm rot="-5400000" flipH="1">
                <a:off x="8573" y="7577"/>
                <a:ext cx="600" cy="0"/>
              </a:xfrm>
              <a:prstGeom prst="line">
                <a:avLst/>
              </a:prstGeom>
              <a:ln w="34925" cap="flat" cmpd="sng">
                <a:solidFill>
                  <a:srgbClr val="00FF00"/>
                </a:solidFill>
                <a:prstDash val="solid"/>
                <a:round/>
                <a:headEnd type="none" w="med" len="med"/>
                <a:tailEnd type="none" w="med" len="med"/>
              </a:ln>
            </p:spPr>
          </p:sp>
          <p:sp>
            <p:nvSpPr>
              <p:cNvPr id="18473" name="直接连接符 19497"/>
              <p:cNvSpPr/>
              <p:nvPr/>
            </p:nvSpPr>
            <p:spPr>
              <a:xfrm rot="-5400000" flipH="1">
                <a:off x="6588" y="7577"/>
                <a:ext cx="600" cy="0"/>
              </a:xfrm>
              <a:prstGeom prst="line">
                <a:avLst/>
              </a:prstGeom>
              <a:ln w="34925" cap="flat" cmpd="sng">
                <a:solidFill>
                  <a:srgbClr val="00FF00"/>
                </a:solidFill>
                <a:prstDash val="solid"/>
                <a:round/>
                <a:headEnd type="none" w="med" len="med"/>
                <a:tailEnd type="none" w="med" len="med"/>
              </a:ln>
            </p:spPr>
          </p:sp>
          <p:sp>
            <p:nvSpPr>
              <p:cNvPr id="18474" name="直接连接符 19498"/>
              <p:cNvSpPr/>
              <p:nvPr/>
            </p:nvSpPr>
            <p:spPr>
              <a:xfrm flipH="1">
                <a:off x="2920" y="5222"/>
                <a:ext cx="0" cy="2195"/>
              </a:xfrm>
              <a:prstGeom prst="line">
                <a:avLst/>
              </a:prstGeom>
              <a:ln w="34925" cap="flat" cmpd="sng">
                <a:solidFill>
                  <a:srgbClr val="00FF00"/>
                </a:solidFill>
                <a:prstDash val="solid"/>
                <a:round/>
                <a:headEnd type="none" w="med" len="med"/>
                <a:tailEnd type="none" w="med" len="med"/>
              </a:ln>
            </p:spPr>
          </p:sp>
          <p:sp>
            <p:nvSpPr>
              <p:cNvPr id="18475" name="文本框 19499"/>
              <p:cNvSpPr txBox="1"/>
              <p:nvPr/>
            </p:nvSpPr>
            <p:spPr>
              <a:xfrm>
                <a:off x="6960" y="4017"/>
                <a:ext cx="2160" cy="433"/>
              </a:xfrm>
              <a:prstGeom prst="rect">
                <a:avLst/>
              </a:prstGeom>
              <a:noFill/>
              <a:ln w="9525">
                <a:noFill/>
              </a:ln>
            </p:spPr>
            <p:txBody>
              <a:bodyPr anchor="t">
                <a:spAutoFit/>
              </a:bodyPr>
              <a:p>
                <a:pPr>
                  <a:spcBef>
                    <a:spcPct val="50000"/>
                  </a:spcBef>
                </a:pPr>
                <a:r>
                  <a:rPr lang="en-US" altLang="zh-CN" sz="1400">
                    <a:latin typeface="微软雅黑" panose="020B0503020204020204" charset="-122"/>
                    <a:ea typeface="微软雅黑" panose="020B0503020204020204" charset="-122"/>
                  </a:rPr>
                  <a:t>MODBUS</a:t>
                </a:r>
                <a:endParaRPr lang="en-US" altLang="zh-CN" sz="1400">
                  <a:latin typeface="微软雅黑" panose="020B0503020204020204" charset="-122"/>
                  <a:ea typeface="微软雅黑" panose="020B0503020204020204" charset="-122"/>
                </a:endParaRPr>
              </a:p>
            </p:txBody>
          </p:sp>
          <p:sp>
            <p:nvSpPr>
              <p:cNvPr id="18476" name="直接连接符 19500"/>
              <p:cNvSpPr/>
              <p:nvPr/>
            </p:nvSpPr>
            <p:spPr>
              <a:xfrm rot="-5400000" flipH="1">
                <a:off x="9158" y="4442"/>
                <a:ext cx="850" cy="0"/>
              </a:xfrm>
              <a:prstGeom prst="line">
                <a:avLst/>
              </a:prstGeom>
              <a:ln w="34925" cap="flat" cmpd="sng">
                <a:solidFill>
                  <a:schemeClr val="tx1"/>
                </a:solidFill>
                <a:prstDash val="solid"/>
                <a:round/>
                <a:headEnd type="none" w="med" len="med"/>
                <a:tailEnd type="none" w="med" len="med"/>
              </a:ln>
            </p:spPr>
          </p:sp>
          <p:sp>
            <p:nvSpPr>
              <p:cNvPr id="18477" name="直接连接符 19501"/>
              <p:cNvSpPr/>
              <p:nvPr/>
            </p:nvSpPr>
            <p:spPr>
              <a:xfrm flipH="1">
                <a:off x="7243" y="4867"/>
                <a:ext cx="2340" cy="0"/>
              </a:xfrm>
              <a:prstGeom prst="line">
                <a:avLst/>
              </a:prstGeom>
              <a:ln w="34925" cap="flat" cmpd="sng">
                <a:solidFill>
                  <a:schemeClr val="tx1"/>
                </a:solidFill>
                <a:prstDash val="solid"/>
                <a:round/>
                <a:headEnd type="none" w="med" len="med"/>
                <a:tailEnd type="none" w="med" len="med"/>
              </a:ln>
            </p:spPr>
          </p:sp>
          <p:pic>
            <p:nvPicPr>
              <p:cNvPr id="18478" name="图片 19502"/>
              <p:cNvPicPr>
                <a:picLocks noChangeAspect="1"/>
              </p:cNvPicPr>
              <p:nvPr/>
            </p:nvPicPr>
            <p:blipFill>
              <a:blip r:embed="rId7"/>
              <a:stretch>
                <a:fillRect/>
              </a:stretch>
            </p:blipFill>
            <p:spPr>
              <a:xfrm>
                <a:off x="2635" y="2244"/>
                <a:ext cx="935" cy="1205"/>
              </a:xfrm>
              <a:prstGeom prst="rect">
                <a:avLst/>
              </a:prstGeom>
              <a:noFill/>
              <a:ln w="9525">
                <a:noFill/>
              </a:ln>
            </p:spPr>
          </p:pic>
          <p:sp>
            <p:nvSpPr>
              <p:cNvPr id="18479" name="云形标注 19503"/>
              <p:cNvSpPr/>
              <p:nvPr/>
            </p:nvSpPr>
            <p:spPr>
              <a:xfrm rot="10800000">
                <a:off x="3913" y="2459"/>
                <a:ext cx="2195" cy="780"/>
              </a:xfrm>
              <a:prstGeom prst="cloudCallout">
                <a:avLst>
                  <a:gd name="adj1" fmla="val -33718"/>
                  <a:gd name="adj2" fmla="val 22435"/>
                </a:avLst>
              </a:prstGeom>
              <a:solidFill>
                <a:schemeClr val="accent1"/>
              </a:solidFill>
              <a:ln w="9525" cap="flat" cmpd="sng">
                <a:solidFill>
                  <a:schemeClr val="tx1"/>
                </a:solidFill>
                <a:prstDash val="solid"/>
                <a:round/>
                <a:headEnd type="none" w="med" len="med"/>
                <a:tailEnd type="none" w="med" len="med"/>
              </a:ln>
            </p:spPr>
            <p:txBody>
              <a:bodyPr rot="10800000" anchor="t"/>
              <a:p>
                <a:pPr algn="ctr"/>
                <a:r>
                  <a:rPr lang="en-US" altLang="zh-CN" sz="1400">
                    <a:latin typeface="Verdana" panose="020B0604030504040204" pitchFamily="34" charset="0"/>
                  </a:rPr>
                  <a:t>Intlnet</a:t>
                </a:r>
                <a:endParaRPr lang="en-US" altLang="zh-CN" sz="1400">
                  <a:latin typeface="Verdana" panose="020B0604030504040204" pitchFamily="34" charset="0"/>
                </a:endParaRPr>
              </a:p>
            </p:txBody>
          </p:sp>
          <p:sp>
            <p:nvSpPr>
              <p:cNvPr id="18480" name="文本框 19504"/>
              <p:cNvSpPr txBox="1"/>
              <p:nvPr/>
            </p:nvSpPr>
            <p:spPr>
              <a:xfrm>
                <a:off x="4125" y="3237"/>
                <a:ext cx="1700" cy="520"/>
              </a:xfrm>
              <a:prstGeom prst="rect">
                <a:avLst/>
              </a:prstGeom>
              <a:noFill/>
              <a:ln w="9525">
                <a:noFill/>
              </a:ln>
            </p:spPr>
            <p:txBody>
              <a:bodyPr anchor="t">
                <a:spAutoFit/>
              </a:bodyPr>
              <a:p>
                <a:pPr>
                  <a:spcBef>
                    <a:spcPct val="50000"/>
                  </a:spcBef>
                </a:pPr>
                <a:r>
                  <a:rPr lang="en-US" altLang="zh-CN">
                    <a:latin typeface="微软雅黑" panose="020B0503020204020204" charset="-122"/>
                    <a:ea typeface="微软雅黑" panose="020B0503020204020204" charset="-122"/>
                    <a:cs typeface="微软雅黑" panose="020B0503020204020204" charset="-122"/>
                  </a:rPr>
                  <a:t>C/S</a:t>
                </a:r>
                <a:r>
                  <a:rPr lang="zh-CN" altLang="en-US">
                    <a:latin typeface="微软雅黑" panose="020B0503020204020204" charset="-122"/>
                    <a:ea typeface="微软雅黑" panose="020B0503020204020204" charset="-122"/>
                    <a:cs typeface="微软雅黑" panose="020B0503020204020204" charset="-122"/>
                  </a:rPr>
                  <a:t>架构</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8481" name="文本框 19505"/>
              <p:cNvSpPr txBox="1"/>
              <p:nvPr/>
            </p:nvSpPr>
            <p:spPr>
              <a:xfrm>
                <a:off x="1858" y="1892"/>
                <a:ext cx="2337" cy="346"/>
              </a:xfrm>
              <a:prstGeom prst="rect">
                <a:avLst/>
              </a:prstGeom>
              <a:noFill/>
              <a:ln w="9525">
                <a:noFill/>
              </a:ln>
            </p:spPr>
            <p:txBody>
              <a:bodyPr anchor="t">
                <a:spAutoFit/>
              </a:bodyPr>
              <a:p>
                <a:pPr>
                  <a:spcBef>
                    <a:spcPct val="50000"/>
                  </a:spcBef>
                </a:pPr>
                <a:r>
                  <a:rPr lang="zh-CN" altLang="en-US" sz="1000">
                    <a:latin typeface="微软雅黑" panose="020B0503020204020204" charset="-122"/>
                    <a:ea typeface="微软雅黑" panose="020B0503020204020204" charset="-122"/>
                  </a:rPr>
                  <a:t>移动平板电脑或手机</a:t>
                </a:r>
                <a:endParaRPr lang="zh-CN" altLang="en-US" sz="1000">
                  <a:latin typeface="微软雅黑" panose="020B0503020204020204" charset="-122"/>
                  <a:ea typeface="微软雅黑" panose="020B0503020204020204" charset="-122"/>
                </a:endParaRPr>
              </a:p>
            </p:txBody>
          </p:sp>
          <p:pic>
            <p:nvPicPr>
              <p:cNvPr id="18482" name="图片 19506" descr="图片23"/>
              <p:cNvPicPr>
                <a:picLocks noChangeAspect="1"/>
              </p:cNvPicPr>
              <p:nvPr/>
            </p:nvPicPr>
            <p:blipFill>
              <a:blip r:embed="rId8"/>
              <a:stretch>
                <a:fillRect/>
              </a:stretch>
            </p:blipFill>
            <p:spPr>
              <a:xfrm>
                <a:off x="6320" y="6214"/>
                <a:ext cx="993" cy="1060"/>
              </a:xfrm>
              <a:prstGeom prst="rect">
                <a:avLst/>
              </a:prstGeom>
              <a:noFill/>
              <a:ln w="9525">
                <a:noFill/>
              </a:ln>
            </p:spPr>
          </p:pic>
          <p:pic>
            <p:nvPicPr>
              <p:cNvPr id="18483" name="图片 19507" descr="图片23"/>
              <p:cNvPicPr>
                <a:picLocks noChangeAspect="1"/>
              </p:cNvPicPr>
              <p:nvPr/>
            </p:nvPicPr>
            <p:blipFill>
              <a:blip r:embed="rId8"/>
              <a:stretch>
                <a:fillRect/>
              </a:stretch>
            </p:blipFill>
            <p:spPr>
              <a:xfrm>
                <a:off x="8235" y="6287"/>
                <a:ext cx="993" cy="1057"/>
              </a:xfrm>
              <a:prstGeom prst="rect">
                <a:avLst/>
              </a:prstGeom>
              <a:noFill/>
              <a:ln w="9525">
                <a:noFill/>
              </a:ln>
            </p:spPr>
          </p:pic>
          <p:pic>
            <p:nvPicPr>
              <p:cNvPr id="18484" name="图片 19508" descr="图片23"/>
              <p:cNvPicPr>
                <a:picLocks noChangeAspect="1"/>
              </p:cNvPicPr>
              <p:nvPr/>
            </p:nvPicPr>
            <p:blipFill>
              <a:blip r:embed="rId8"/>
              <a:stretch>
                <a:fillRect/>
              </a:stretch>
            </p:blipFill>
            <p:spPr>
              <a:xfrm>
                <a:off x="10220" y="6214"/>
                <a:ext cx="993" cy="1060"/>
              </a:xfrm>
              <a:prstGeom prst="rect">
                <a:avLst/>
              </a:prstGeom>
              <a:noFill/>
              <a:ln w="9525">
                <a:noFill/>
              </a:ln>
            </p:spPr>
          </p:pic>
          <p:pic>
            <p:nvPicPr>
              <p:cNvPr id="18485" name="图片 19509" descr="图片23"/>
              <p:cNvPicPr>
                <a:picLocks noChangeAspect="1"/>
              </p:cNvPicPr>
              <p:nvPr/>
            </p:nvPicPr>
            <p:blipFill>
              <a:blip r:embed="rId8"/>
              <a:stretch>
                <a:fillRect/>
              </a:stretch>
            </p:blipFill>
            <p:spPr>
              <a:xfrm>
                <a:off x="11990" y="6214"/>
                <a:ext cx="993" cy="1060"/>
              </a:xfrm>
              <a:prstGeom prst="rect">
                <a:avLst/>
              </a:prstGeom>
              <a:noFill/>
              <a:ln w="9525">
                <a:noFill/>
              </a:ln>
            </p:spPr>
          </p:pic>
          <p:pic>
            <p:nvPicPr>
              <p:cNvPr id="18486" name="图片 19510" descr="20101127215434fPWvJ9RfcW39eREEa62m"/>
              <p:cNvPicPr>
                <a:picLocks noChangeAspect="1"/>
              </p:cNvPicPr>
              <p:nvPr/>
            </p:nvPicPr>
            <p:blipFill>
              <a:blip r:embed="rId9"/>
              <a:stretch>
                <a:fillRect/>
              </a:stretch>
            </p:blipFill>
            <p:spPr>
              <a:xfrm>
                <a:off x="6465" y="4724"/>
                <a:ext cx="708" cy="738"/>
              </a:xfrm>
              <a:prstGeom prst="rect">
                <a:avLst/>
              </a:prstGeom>
              <a:noFill/>
              <a:ln w="9525">
                <a:noFill/>
              </a:ln>
            </p:spPr>
          </p:pic>
        </p:grpSp>
        <p:sp>
          <p:nvSpPr>
            <p:cNvPr id="18462" name="文本框 19486"/>
            <p:cNvSpPr txBox="1"/>
            <p:nvPr/>
          </p:nvSpPr>
          <p:spPr>
            <a:xfrm>
              <a:off x="12364" y="1880"/>
              <a:ext cx="4675" cy="580"/>
            </a:xfrm>
            <a:prstGeom prst="rect">
              <a:avLst/>
            </a:prstGeom>
            <a:noFill/>
            <a:ln w="9525">
              <a:noFill/>
            </a:ln>
          </p:spPr>
          <p:txBody>
            <a:bodyPr anchor="t">
              <a:spAutoFit/>
            </a:bodyPr>
            <a:p>
              <a:pPr>
                <a:spcBef>
                  <a:spcPct val="50000"/>
                </a:spcBef>
              </a:pPr>
              <a:r>
                <a:rPr lang="zh-CN" altLang="en-US" dirty="0">
                  <a:latin typeface="微软雅黑" panose="020B0503020204020204" charset="-122"/>
                  <a:ea typeface="微软雅黑" panose="020B0503020204020204" charset="-122"/>
                  <a:cs typeface="微软雅黑" panose="020B0503020204020204" charset="-122"/>
                </a:rPr>
                <a:t>表示MODBUS监控网络</a:t>
              </a:r>
              <a:endParaRPr lang="zh-CN" altLang="en-US" dirty="0">
                <a:latin typeface="微软雅黑" panose="020B0503020204020204" charset="-122"/>
                <a:ea typeface="微软雅黑" panose="020B0503020204020204" charset="-122"/>
                <a:cs typeface="微软雅黑" panose="020B0503020204020204" charset="-122"/>
              </a:endParaRPr>
            </a:p>
          </p:txBody>
        </p:sp>
      </p:grpSp>
      <p:pic>
        <p:nvPicPr>
          <p:cNvPr id="4" name="图片 3" descr="LOGO"/>
          <p:cNvPicPr>
            <a:picLocks noChangeAspect="1"/>
          </p:cNvPicPr>
          <p:nvPr/>
        </p:nvPicPr>
        <p:blipFill>
          <a:blip r:embed="rId10"/>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11"/>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1+#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146810"/>
            <a:ext cx="9575165" cy="340868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0000"/>
              </a:lnSpc>
              <a:buNone/>
            </a:pPr>
            <a:r>
              <a:rPr lang="zh-CN" altLang="en-US" sz="2000">
                <a:latin typeface="微软雅黑" panose="020B0503020204020204" charset="-122"/>
                <a:ea typeface="微软雅黑" panose="020B0503020204020204" charset="-122"/>
                <a:sym typeface="+mn-ea"/>
              </a:rPr>
              <a:t>电气部分</a:t>
            </a:r>
            <a:endParaRPr lang="zh-CN" altLang="en-US" sz="2000">
              <a:latin typeface="微软雅黑" panose="020B0503020204020204" charset="-122"/>
              <a:ea typeface="微软雅黑" panose="020B0503020204020204" charset="-122"/>
            </a:endParaRPr>
          </a:p>
          <a:p>
            <a:pPr marL="0" indent="0" algn="just">
              <a:lnSpc>
                <a:spcPct val="130000"/>
              </a:lnSpc>
              <a:buNone/>
            </a:pPr>
            <a:r>
              <a:rPr lang="zh-CN" altLang="en-US" sz="2000">
                <a:latin typeface="微软雅黑" panose="020B0503020204020204" charset="-122"/>
                <a:ea typeface="微软雅黑" panose="020B0503020204020204" charset="-122"/>
                <a:sym typeface="+mn-ea"/>
              </a:rPr>
              <a:t>       电气部分的工作有很多，大家都知道目前社会最高的技术就是智能机器人，谈到机器人就离不开机械，谈到智能就离不开电子，我们也是一样，智能润滑系统一样离不开机械和电气</a:t>
            </a:r>
            <a:endParaRPr lang="zh-CN" altLang="en-US" sz="2000">
              <a:latin typeface="微软雅黑" panose="020B0503020204020204" charset="-122"/>
              <a:ea typeface="微软雅黑" panose="020B0503020204020204" charset="-122"/>
            </a:endParaRPr>
          </a:p>
          <a:p>
            <a:pPr marL="0" indent="0" algn="just">
              <a:lnSpc>
                <a:spcPct val="130000"/>
              </a:lnSpc>
              <a:buNone/>
            </a:pPr>
            <a:r>
              <a:rPr lang="zh-CN" altLang="en-US" sz="2000">
                <a:latin typeface="微软雅黑" panose="020B0503020204020204" charset="-122"/>
                <a:ea typeface="微软雅黑" panose="020B0503020204020204" charset="-122"/>
                <a:sym typeface="+mn-ea"/>
              </a:rPr>
              <a:t>       下面我概述一下我们电气部分要做的工作，这可能机械方面的同事听起来很无聊，但是我希望大家能够用心听，因为我们太需要你们帮助，我们需要的是机电结合。</a:t>
            </a:r>
            <a:endParaRPr lang="zh-CN" altLang="en-US" sz="2000">
              <a:latin typeface="微软雅黑" panose="020B0503020204020204" charset="-122"/>
              <a:ea typeface="微软雅黑" panose="020B0503020204020204" charset="-122"/>
            </a:endParaRPr>
          </a:p>
          <a:p>
            <a:pPr>
              <a:lnSpc>
                <a:spcPct val="80000"/>
              </a:lnSpc>
            </a:pP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pic>
        <p:nvPicPr>
          <p:cNvPr id="3" name="图片 2" descr="_cgi-bin_mmwebwx-bin_webwxgetmsgimg__&amp;MsgID=4252560237542887767&amp;skey=@crypt_aa97991b_20f45d05dc62e4d56bfddebed6c1c162&amp;mmweb_appid=wx_webfilehelper"/>
          <p:cNvPicPr>
            <a:picLocks noChangeAspect="1"/>
          </p:cNvPicPr>
          <p:nvPr/>
        </p:nvPicPr>
        <p:blipFill>
          <a:blip r:embed="rId3"/>
          <a:srcRect l="477" t="1907" r="9662" b="1523"/>
          <a:stretch>
            <a:fillRect/>
          </a:stretch>
        </p:blipFill>
        <p:spPr>
          <a:xfrm>
            <a:off x="3750945" y="4042410"/>
            <a:ext cx="4211955" cy="25507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146810"/>
            <a:ext cx="9575165" cy="442404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None/>
            </a:pPr>
            <a:r>
              <a:rPr lang="en-US" altLang="zh-CN" sz="2000">
                <a:latin typeface="微软雅黑" panose="020B0503020204020204" charset="-122"/>
                <a:ea typeface="微软雅黑" panose="020B0503020204020204" charset="-122"/>
                <a:cs typeface="微软雅黑" panose="020B0503020204020204" charset="-122"/>
                <a:sym typeface="+mn-ea"/>
              </a:rPr>
              <a:t>1</a:t>
            </a:r>
            <a:r>
              <a:rPr lang="zh-CN" altLang="en-US" sz="2000">
                <a:latin typeface="微软雅黑" panose="020B0503020204020204" charset="-122"/>
                <a:ea typeface="微软雅黑" panose="020B0503020204020204" charset="-122"/>
                <a:cs typeface="微软雅黑" panose="020B0503020204020204" charset="-122"/>
                <a:sym typeface="+mn-ea"/>
              </a:rPr>
              <a:t>）移动平板监视平台</a:t>
            </a:r>
            <a:endParaRPr lang="zh-CN" altLang="en-US" sz="20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r>
              <a:rPr lang="zh-CN" altLang="en-US" sz="2000">
                <a:latin typeface="微软雅黑" panose="020B0503020204020204" charset="-122"/>
                <a:ea typeface="微软雅黑" panose="020B0503020204020204" charset="-122"/>
                <a:cs typeface="微软雅黑" panose="020B0503020204020204" charset="-122"/>
                <a:sym typeface="+mn-ea"/>
              </a:rPr>
              <a:t>移动平板监视平台是润滑系统的智能的一部分，设备管理员如果能够随时随地通过</a:t>
            </a:r>
            <a:r>
              <a:rPr lang="en-US" altLang="zh-CN" sz="2000">
                <a:latin typeface="微软雅黑" panose="020B0503020204020204" charset="-122"/>
                <a:ea typeface="微软雅黑" panose="020B0503020204020204" charset="-122"/>
                <a:cs typeface="微软雅黑" panose="020B0503020204020204" charset="-122"/>
                <a:sym typeface="+mn-ea"/>
              </a:rPr>
              <a:t>inter</a:t>
            </a:r>
            <a:r>
              <a:rPr lang="zh-CN" altLang="en-US" sz="2000">
                <a:latin typeface="微软雅黑" panose="020B0503020204020204" charset="-122"/>
                <a:ea typeface="微软雅黑" panose="020B0503020204020204" charset="-122"/>
                <a:cs typeface="微软雅黑" panose="020B0503020204020204" charset="-122"/>
                <a:sym typeface="+mn-ea"/>
              </a:rPr>
              <a:t>网浏览到他所负责的设备所处的状态，我们的智能化就更进了一步，移动平板系统需要能够实现以下功能；</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0000"/>
              </a:lnSpc>
              <a:buNone/>
            </a:pPr>
            <a:r>
              <a:rPr lang="en-US" altLang="zh-CN" sz="2000">
                <a:latin typeface="微软雅黑" panose="020B0503020204020204" charset="-122"/>
                <a:ea typeface="微软雅黑" panose="020B0503020204020204" charset="-122"/>
                <a:cs typeface="微软雅黑" panose="020B0503020204020204" charset="-122"/>
                <a:sym typeface="+mn-ea"/>
              </a:rPr>
              <a:t>B/S</a:t>
            </a:r>
            <a:r>
              <a:rPr lang="zh-CN" altLang="en-US" sz="2000">
                <a:latin typeface="微软雅黑" panose="020B0503020204020204" charset="-122"/>
                <a:ea typeface="微软雅黑" panose="020B0503020204020204" charset="-122"/>
                <a:cs typeface="微软雅黑" panose="020B0503020204020204" charset="-122"/>
                <a:sym typeface="+mn-ea"/>
              </a:rPr>
              <a:t>架构与</a:t>
            </a:r>
            <a:r>
              <a:rPr lang="en-US" altLang="zh-CN" sz="2000">
                <a:latin typeface="微软雅黑" panose="020B0503020204020204" charset="-122"/>
                <a:ea typeface="微软雅黑" panose="020B0503020204020204" charset="-122"/>
                <a:cs typeface="微软雅黑" panose="020B0503020204020204" charset="-122"/>
                <a:sym typeface="+mn-ea"/>
              </a:rPr>
              <a:t>C/S</a:t>
            </a:r>
            <a:r>
              <a:rPr lang="zh-CN" altLang="en-US" sz="2000">
                <a:latin typeface="微软雅黑" panose="020B0503020204020204" charset="-122"/>
                <a:ea typeface="微软雅黑" panose="020B0503020204020204" charset="-122"/>
                <a:cs typeface="微软雅黑" panose="020B0503020204020204" charset="-122"/>
                <a:sym typeface="+mn-ea"/>
              </a:rPr>
              <a:t>架构融合，可</a:t>
            </a:r>
            <a:r>
              <a:rPr lang="en-US" altLang="zh-CN" sz="2000">
                <a:latin typeface="微软雅黑" panose="020B0503020204020204" charset="-122"/>
                <a:ea typeface="微软雅黑" panose="020B0503020204020204" charset="-122"/>
                <a:cs typeface="微软雅黑" panose="020B0503020204020204" charset="-122"/>
                <a:sym typeface="+mn-ea"/>
              </a:rPr>
              <a:t>web</a:t>
            </a:r>
            <a:r>
              <a:rPr lang="zh-CN" altLang="en-US" sz="2000">
                <a:latin typeface="微软雅黑" panose="020B0503020204020204" charset="-122"/>
                <a:ea typeface="微软雅黑" panose="020B0503020204020204" charset="-122"/>
                <a:cs typeface="微软雅黑" panose="020B0503020204020204" charset="-122"/>
                <a:sym typeface="+mn-ea"/>
              </a:rPr>
              <a:t>或者客户端浏览</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0000"/>
              </a:lnSpc>
              <a:buNone/>
            </a:pPr>
            <a:r>
              <a:rPr lang="zh-CN" altLang="en-US" sz="2000">
                <a:latin typeface="微软雅黑" panose="020B0503020204020204" charset="-122"/>
                <a:ea typeface="微软雅黑" panose="020B0503020204020204" charset="-122"/>
                <a:cs typeface="微软雅黑" panose="020B0503020204020204" charset="-122"/>
                <a:sym typeface="+mn-ea"/>
              </a:rPr>
              <a:t>利</a:t>
            </a:r>
            <a:r>
              <a:rPr lang="zh-CN" altLang="en-US" sz="2000" dirty="0">
                <a:latin typeface="微软雅黑" panose="020B0503020204020204" charset="-122"/>
                <a:ea typeface="微软雅黑" panose="020B0503020204020204" charset="-122"/>
                <a:cs typeface="微软雅黑" panose="020B0503020204020204" charset="-122"/>
                <a:sym typeface="+mn-ea"/>
              </a:rPr>
              <a:t>用</a:t>
            </a:r>
            <a:r>
              <a:rPr lang="en-US" altLang="zh-CN" sz="2000">
                <a:latin typeface="微软雅黑" panose="020B0503020204020204" charset="-122"/>
                <a:ea typeface="微软雅黑" panose="020B0503020204020204" charset="-122"/>
                <a:cs typeface="微软雅黑" panose="020B0503020204020204" charset="-122"/>
                <a:sym typeface="+mn-ea"/>
              </a:rPr>
              <a:t>4G</a:t>
            </a:r>
            <a:r>
              <a:rPr lang="zh-CN" altLang="en-US" sz="2000">
                <a:latin typeface="微软雅黑" panose="020B0503020204020204" charset="-122"/>
                <a:ea typeface="微软雅黑" panose="020B0503020204020204" charset="-122"/>
                <a:cs typeface="微软雅黑" panose="020B0503020204020204" charset="-122"/>
                <a:sym typeface="+mn-ea"/>
              </a:rPr>
              <a:t>网络或其他互联网运营平台，结合金万维技术建立孤岛服务器（或者其他方式服务器访问客户端）</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0000"/>
              </a:lnSpc>
              <a:buNone/>
            </a:pPr>
            <a:r>
              <a:rPr lang="en-US" altLang="zh-CN" sz="2000">
                <a:latin typeface="微软雅黑" panose="020B0503020204020204" charset="-122"/>
                <a:ea typeface="微软雅黑" panose="020B0503020204020204" charset="-122"/>
                <a:cs typeface="微软雅黑" panose="020B0503020204020204" charset="-122"/>
                <a:sym typeface="+mn-ea"/>
              </a:rPr>
              <a:t>Web</a:t>
            </a:r>
            <a:r>
              <a:rPr lang="zh-CN" altLang="en-US" sz="2000">
                <a:latin typeface="微软雅黑" panose="020B0503020204020204" charset="-122"/>
                <a:ea typeface="微软雅黑" panose="020B0503020204020204" charset="-122"/>
                <a:cs typeface="微软雅黑" panose="020B0503020204020204" charset="-122"/>
                <a:sym typeface="+mn-ea"/>
              </a:rPr>
              <a:t>只能浏览不能通过</a:t>
            </a:r>
            <a:r>
              <a:rPr lang="en-US" altLang="zh-CN" sz="2000">
                <a:latin typeface="微软雅黑" panose="020B0503020204020204" charset="-122"/>
                <a:ea typeface="微软雅黑" panose="020B0503020204020204" charset="-122"/>
                <a:cs typeface="微软雅黑" panose="020B0503020204020204" charset="-122"/>
                <a:sym typeface="+mn-ea"/>
              </a:rPr>
              <a:t>web</a:t>
            </a:r>
            <a:r>
              <a:rPr lang="zh-CN" altLang="en-US" sz="2000">
                <a:latin typeface="微软雅黑" panose="020B0503020204020204" charset="-122"/>
                <a:ea typeface="微软雅黑" panose="020B0503020204020204" charset="-122"/>
                <a:cs typeface="微软雅黑" panose="020B0503020204020204" charset="-122"/>
                <a:sym typeface="+mn-ea"/>
              </a:rPr>
              <a:t>控制</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0000"/>
              </a:lnSpc>
              <a:buNone/>
            </a:pPr>
            <a:r>
              <a:rPr lang="zh-CN" altLang="en-US" sz="2000">
                <a:latin typeface="微软雅黑" panose="020B0503020204020204" charset="-122"/>
                <a:ea typeface="微软雅黑" panose="020B0503020204020204" charset="-122"/>
                <a:cs typeface="微软雅黑" panose="020B0503020204020204" charset="-122"/>
                <a:sym typeface="+mn-ea"/>
              </a:rPr>
              <a:t>远程登录服务器需要记载登录者</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20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sz="20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51560"/>
            <a:ext cx="9575165" cy="534479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2</a:t>
            </a:r>
            <a:r>
              <a:rPr lang="zh-CN" altLang="en-US" sz="1800">
                <a:latin typeface="微软雅黑" panose="020B0503020204020204" charset="-122"/>
                <a:ea typeface="微软雅黑" panose="020B0503020204020204" charset="-122"/>
                <a:cs typeface="微软雅黑" panose="020B0503020204020204" charset="-122"/>
                <a:sym typeface="+mn-ea"/>
              </a:rPr>
              <a:t>）上位机系统软件</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zh-CN" altLang="en-US" sz="1800">
                <a:latin typeface="微软雅黑" panose="020B0503020204020204" charset="-122"/>
                <a:ea typeface="微软雅黑" panose="020B0503020204020204" charset="-122"/>
                <a:cs typeface="微软雅黑" panose="020B0503020204020204" charset="-122"/>
                <a:sym typeface="+mn-ea"/>
              </a:rPr>
              <a:t>上位机系统主要是显示和操作系统的</a:t>
            </a:r>
            <a:r>
              <a:rPr lang="en-US" altLang="zh-CN" sz="1800">
                <a:latin typeface="微软雅黑" panose="020B0503020204020204" charset="-122"/>
                <a:ea typeface="微软雅黑" panose="020B0503020204020204" charset="-122"/>
                <a:cs typeface="微软雅黑" panose="020B0503020204020204" charset="-122"/>
                <a:sym typeface="+mn-ea"/>
              </a:rPr>
              <a:t>SCADA</a:t>
            </a:r>
            <a:r>
              <a:rPr lang="zh-CN" altLang="en-US" sz="1800">
                <a:latin typeface="微软雅黑" panose="020B0503020204020204" charset="-122"/>
                <a:ea typeface="微软雅黑" panose="020B0503020204020204" charset="-122"/>
                <a:cs typeface="微软雅黑" panose="020B0503020204020204" charset="-122"/>
                <a:sym typeface="+mn-ea"/>
              </a:rPr>
              <a:t>平台</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zh-CN" altLang="en-US" sz="1800">
                <a:latin typeface="微软雅黑" panose="020B0503020204020204" charset="-122"/>
                <a:ea typeface="微软雅黑" panose="020B0503020204020204" charset="-122"/>
                <a:cs typeface="微软雅黑" panose="020B0503020204020204" charset="-122"/>
                <a:sym typeface="+mn-ea"/>
              </a:rPr>
              <a:t>在这里不在说上位机的功能性，主要说一下下一步需要做的工作</a:t>
            </a:r>
            <a:r>
              <a:rPr lang="en-US" altLang="zh-CN" sz="1800">
                <a:latin typeface="微软雅黑" panose="020B0503020204020204" charset="-122"/>
                <a:ea typeface="微软雅黑" panose="020B0503020204020204" charset="-122"/>
                <a:cs typeface="微软雅黑" panose="020B0503020204020204" charset="-122"/>
                <a:sym typeface="+mn-ea"/>
              </a:rPr>
              <a:t>:</a:t>
            </a: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zh-CN" altLang="en-US" sz="1800">
                <a:latin typeface="微软雅黑" panose="020B0503020204020204" charset="-122"/>
                <a:ea typeface="微软雅黑" panose="020B0503020204020204" charset="-122"/>
                <a:cs typeface="微软雅黑" panose="020B0503020204020204" charset="-122"/>
                <a:sym typeface="+mn-ea"/>
              </a:rPr>
              <a:t>我们上位机与厂方的接口口，目前暂定为开放式数据库</a:t>
            </a:r>
            <a:r>
              <a:rPr lang="en-US" altLang="zh-CN" sz="1800">
                <a:latin typeface="微软雅黑" panose="020B0503020204020204" charset="-122"/>
                <a:ea typeface="微软雅黑" panose="020B0503020204020204" charset="-122"/>
                <a:cs typeface="微软雅黑" panose="020B0503020204020204" charset="-122"/>
                <a:sym typeface="+mn-ea"/>
              </a:rPr>
              <a:t>opcserver</a:t>
            </a:r>
            <a:r>
              <a:rPr lang="zh-CN" altLang="en-US" sz="1800">
                <a:latin typeface="微软雅黑" panose="020B0503020204020204" charset="-122"/>
                <a:ea typeface="微软雅黑" panose="020B0503020204020204" charset="-122"/>
                <a:cs typeface="微软雅黑" panose="020B0503020204020204" charset="-122"/>
                <a:sym typeface="+mn-ea"/>
              </a:rPr>
              <a:t>，通讯通过</a:t>
            </a:r>
            <a:r>
              <a:rPr lang="en-US" altLang="zh-CN" sz="1800">
                <a:latin typeface="微软雅黑" panose="020B0503020204020204" charset="-122"/>
                <a:ea typeface="微软雅黑" panose="020B0503020204020204" charset="-122"/>
                <a:cs typeface="微软雅黑" panose="020B0503020204020204" charset="-122"/>
                <a:sym typeface="+mn-ea"/>
              </a:rPr>
              <a:t>internet</a:t>
            </a:r>
            <a:r>
              <a:rPr lang="zh-CN" altLang="en-US" sz="1800">
                <a:latin typeface="微软雅黑" panose="020B0503020204020204" charset="-122"/>
                <a:ea typeface="微软雅黑" panose="020B0503020204020204" charset="-122"/>
                <a:cs typeface="微软雅黑" panose="020B0503020204020204" charset="-122"/>
                <a:sym typeface="+mn-ea"/>
              </a:rPr>
              <a:t>实现</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zh-CN" altLang="en-US" sz="1800">
                <a:latin typeface="微软雅黑" panose="020B0503020204020204" charset="-122"/>
                <a:ea typeface="微软雅黑" panose="020B0503020204020204" charset="-122"/>
                <a:cs typeface="微软雅黑" panose="020B0503020204020204" charset="-122"/>
                <a:sym typeface="+mn-ea"/>
              </a:rPr>
              <a:t>上位机可能需要我们做的工作：</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A</a:t>
            </a:r>
            <a:r>
              <a:rPr lang="zh-CN" altLang="en-US" sz="1800">
                <a:latin typeface="微软雅黑" panose="020B0503020204020204" charset="-122"/>
                <a:ea typeface="微软雅黑" panose="020B0503020204020204" charset="-122"/>
                <a:cs typeface="微软雅黑" panose="020B0503020204020204" charset="-122"/>
                <a:sym typeface="+mn-ea"/>
              </a:rPr>
              <a:t>、重新编译平台软件，也可使用组态环境进行开发</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B</a:t>
            </a:r>
            <a:r>
              <a:rPr lang="zh-CN" altLang="en-US" sz="1800">
                <a:latin typeface="微软雅黑" panose="020B0503020204020204" charset="-122"/>
                <a:ea typeface="微软雅黑" panose="020B0503020204020204" charset="-122"/>
                <a:cs typeface="微软雅黑" panose="020B0503020204020204" charset="-122"/>
                <a:sym typeface="+mn-ea"/>
              </a:rPr>
              <a:t>、上位机平台将会拥有较为强大的图片数据库，包含各种设备的图片，</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C</a:t>
            </a:r>
            <a:r>
              <a:rPr lang="zh-CN" altLang="en-US" sz="1800">
                <a:latin typeface="微软雅黑" panose="020B0503020204020204" charset="-122"/>
                <a:ea typeface="微软雅黑" panose="020B0503020204020204" charset="-122"/>
                <a:cs typeface="微软雅黑" panose="020B0503020204020204" charset="-122"/>
                <a:sym typeface="+mn-ea"/>
              </a:rPr>
              <a:t>、润滑点将做成功能块，可调用其属性任意添加</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D</a:t>
            </a:r>
            <a:r>
              <a:rPr lang="zh-CN" altLang="en-US" sz="1800">
                <a:latin typeface="微软雅黑" panose="020B0503020204020204" charset="-122"/>
                <a:ea typeface="微软雅黑" panose="020B0503020204020204" charset="-122"/>
                <a:cs typeface="微软雅黑" panose="020B0503020204020204" charset="-122"/>
                <a:sym typeface="+mn-ea"/>
              </a:rPr>
              <a:t>、系统可任意添加至</a:t>
            </a:r>
            <a:r>
              <a:rPr lang="en-US" altLang="zh-CN" sz="1800">
                <a:latin typeface="微软雅黑" panose="020B0503020204020204" charset="-122"/>
                <a:ea typeface="微软雅黑" panose="020B0503020204020204" charset="-122"/>
                <a:cs typeface="微软雅黑" panose="020B0503020204020204" charset="-122"/>
                <a:sym typeface="+mn-ea"/>
              </a:rPr>
              <a:t>5</a:t>
            </a:r>
            <a:r>
              <a:rPr lang="zh-CN" altLang="en-US" sz="1800">
                <a:latin typeface="微软雅黑" panose="020B0503020204020204" charset="-122"/>
                <a:ea typeface="微软雅黑" panose="020B0503020204020204" charset="-122"/>
                <a:cs typeface="微软雅黑" panose="020B0503020204020204" charset="-122"/>
                <a:sym typeface="+mn-ea"/>
              </a:rPr>
              <a:t>套系统平台</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E</a:t>
            </a:r>
            <a:r>
              <a:rPr lang="zh-CN" altLang="en-US" sz="1800">
                <a:latin typeface="微软雅黑" panose="020B0503020204020204" charset="-122"/>
                <a:ea typeface="微软雅黑" panose="020B0503020204020204" charset="-122"/>
                <a:cs typeface="微软雅黑" panose="020B0503020204020204" charset="-122"/>
                <a:sym typeface="+mn-ea"/>
              </a:rPr>
              <a:t>、数据库平台包含故障、运行、参数；</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F</a:t>
            </a:r>
            <a:r>
              <a:rPr lang="zh-CN" altLang="en-US" sz="1800">
                <a:latin typeface="微软雅黑" panose="020B0503020204020204" charset="-122"/>
                <a:ea typeface="微软雅黑" panose="020B0503020204020204" charset="-122"/>
                <a:cs typeface="微软雅黑" panose="020B0503020204020204" charset="-122"/>
                <a:sym typeface="+mn-ea"/>
              </a:rPr>
              <a:t>、软件拥有加密狗</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G</a:t>
            </a:r>
            <a:r>
              <a:rPr lang="zh-CN" altLang="en-US" sz="1800">
                <a:latin typeface="微软雅黑" panose="020B0503020204020204" charset="-122"/>
                <a:ea typeface="微软雅黑" panose="020B0503020204020204" charset="-122"/>
                <a:cs typeface="微软雅黑" panose="020B0503020204020204" charset="-122"/>
                <a:sym typeface="+mn-ea"/>
              </a:rPr>
              <a:t>、与下位机通讯协议暂定为国际标准接口</a:t>
            </a:r>
            <a:r>
              <a:rPr lang="en-US" altLang="zh-CN" sz="1800">
                <a:latin typeface="微软雅黑" panose="020B0503020204020204" charset="-122"/>
                <a:ea typeface="微软雅黑" panose="020B0503020204020204" charset="-122"/>
                <a:cs typeface="微软雅黑" panose="020B0503020204020204" charset="-122"/>
                <a:sym typeface="+mn-ea"/>
              </a:rPr>
              <a:t>Modbus RTU</a:t>
            </a:r>
            <a:r>
              <a:rPr lang="zh-CN" altLang="en-US" sz="1800">
                <a:latin typeface="微软雅黑" panose="020B0503020204020204" charset="-122"/>
                <a:ea typeface="微软雅黑" panose="020B0503020204020204" charset="-122"/>
                <a:cs typeface="微软雅黑" panose="020B0503020204020204" charset="-122"/>
                <a:sym typeface="+mn-ea"/>
              </a:rPr>
              <a:t>或</a:t>
            </a:r>
            <a:r>
              <a:rPr lang="en-US" altLang="zh-CN" sz="1800">
                <a:latin typeface="微软雅黑" panose="020B0503020204020204" charset="-122"/>
                <a:ea typeface="微软雅黑" panose="020B0503020204020204" charset="-122"/>
                <a:cs typeface="微软雅黑" panose="020B0503020204020204" charset="-122"/>
                <a:sym typeface="+mn-ea"/>
              </a:rPr>
              <a:t>Modbus TCP/IP</a:t>
            </a: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H</a:t>
            </a:r>
            <a:r>
              <a:rPr lang="zh-CN" altLang="en-US" sz="1800">
                <a:latin typeface="微软雅黑" panose="020B0503020204020204" charset="-122"/>
                <a:ea typeface="微软雅黑" panose="020B0503020204020204" charset="-122"/>
                <a:cs typeface="微软雅黑" panose="020B0503020204020204" charset="-122"/>
                <a:sym typeface="+mn-ea"/>
              </a:rPr>
              <a:t>、可归档可历史查询</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L</a:t>
            </a:r>
            <a:r>
              <a:rPr lang="zh-CN" altLang="en-US" sz="1800">
                <a:latin typeface="微软雅黑" panose="020B0503020204020204" charset="-122"/>
                <a:ea typeface="微软雅黑" panose="020B0503020204020204" charset="-122"/>
                <a:cs typeface="微软雅黑" panose="020B0503020204020204" charset="-122"/>
                <a:sym typeface="+mn-ea"/>
              </a:rPr>
              <a:t>、润滑点油量统计、供油趋势、仪表趋势等数据的显示</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I</a:t>
            </a:r>
            <a:r>
              <a:rPr lang="zh-CN" altLang="en-US" sz="1800">
                <a:latin typeface="微软雅黑" panose="020B0503020204020204" charset="-122"/>
                <a:ea typeface="微软雅黑" panose="020B0503020204020204" charset="-122"/>
                <a:cs typeface="微软雅黑" panose="020B0503020204020204" charset="-122"/>
                <a:sym typeface="+mn-ea"/>
              </a:rPr>
              <a:t>、显示系统可以帮助管理者制定检修计划和油品申购计划等</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575165" cy="56832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3)</a:t>
            </a:r>
            <a:r>
              <a:rPr lang="zh-CN" altLang="en-US" sz="1800">
                <a:latin typeface="微软雅黑" panose="020B0503020204020204" charset="-122"/>
                <a:ea typeface="微软雅黑" panose="020B0503020204020204" charset="-122"/>
                <a:cs typeface="微软雅黑" panose="020B0503020204020204" charset="-122"/>
                <a:sym typeface="+mn-ea"/>
              </a:rPr>
              <a:t>嵌入式系统</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buNone/>
            </a:pPr>
            <a:r>
              <a:rPr lang="zh-CN" altLang="en-US" sz="1800">
                <a:latin typeface="微软雅黑" panose="020B0503020204020204" charset="-122"/>
                <a:ea typeface="微软雅黑" panose="020B0503020204020204" charset="-122"/>
                <a:cs typeface="微软雅黑" panose="020B0503020204020204" charset="-122"/>
                <a:sym typeface="+mn-ea"/>
              </a:rPr>
              <a:t>嵌入式系统使我们系统设计中的一部分</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buNone/>
            </a:pPr>
            <a:r>
              <a:rPr lang="zh-CN" altLang="en-US" sz="1800">
                <a:latin typeface="微软雅黑" panose="020B0503020204020204" charset="-122"/>
                <a:ea typeface="微软雅黑" panose="020B0503020204020204" charset="-122"/>
                <a:cs typeface="微软雅黑" panose="020B0503020204020204" charset="-122"/>
                <a:sym typeface="+mn-ea"/>
              </a:rPr>
              <a:t>它的基础设计要求分两部分：硬件部分和软件部分</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A</a:t>
            </a:r>
            <a:r>
              <a:rPr lang="zh-CN" altLang="en-US" sz="1800">
                <a:latin typeface="微软雅黑" panose="020B0503020204020204" charset="-122"/>
                <a:ea typeface="微软雅黑" panose="020B0503020204020204" charset="-122"/>
                <a:cs typeface="微软雅黑" panose="020B0503020204020204" charset="-122"/>
                <a:sym typeface="+mn-ea"/>
              </a:rPr>
              <a:t>、硬件平台设计需满足以下要求</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常年待机不会死机</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en-US" altLang="zh-CN" sz="1800">
                <a:latin typeface="微软雅黑" panose="020B0503020204020204" charset="-122"/>
                <a:ea typeface="微软雅黑" panose="020B0503020204020204" charset="-122"/>
                <a:cs typeface="微软雅黑" panose="020B0503020204020204" charset="-122"/>
                <a:sym typeface="+mn-ea"/>
              </a:rPr>
              <a:t>-20℃-+70℃</a:t>
            </a:r>
            <a:r>
              <a:rPr lang="zh-CN" altLang="en-US" sz="1800">
                <a:latin typeface="微软雅黑" panose="020B0503020204020204" charset="-122"/>
                <a:ea typeface="微软雅黑" panose="020B0503020204020204" charset="-122"/>
                <a:cs typeface="微软雅黑" panose="020B0503020204020204" charset="-122"/>
                <a:sym typeface="+mn-ea"/>
              </a:rPr>
              <a:t>下可以正常工作</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可以运行</a:t>
            </a:r>
            <a:r>
              <a:rPr lang="en-US" altLang="zh-CN" sz="1800">
                <a:latin typeface="微软雅黑" panose="020B0503020204020204" charset="-122"/>
                <a:ea typeface="微软雅黑" panose="020B0503020204020204" charset="-122"/>
                <a:cs typeface="微软雅黑" panose="020B0503020204020204" charset="-122"/>
                <a:sym typeface="+mn-ea"/>
              </a:rPr>
              <a:t>Windows xpe</a:t>
            </a:r>
            <a:r>
              <a:rPr lang="zh-CN" altLang="en-US" sz="1800">
                <a:latin typeface="微软雅黑" panose="020B0503020204020204" charset="-122"/>
                <a:ea typeface="微软雅黑" panose="020B0503020204020204" charset="-122"/>
                <a:cs typeface="微软雅黑" panose="020B0503020204020204" charset="-122"/>
                <a:sym typeface="+mn-ea"/>
              </a:rPr>
              <a:t>平台或者是</a:t>
            </a:r>
            <a:r>
              <a:rPr lang="en-US" altLang="zh-CN" sz="1800">
                <a:latin typeface="微软雅黑" panose="020B0503020204020204" charset="-122"/>
                <a:ea typeface="微软雅黑" panose="020B0503020204020204" charset="-122"/>
                <a:cs typeface="微软雅黑" panose="020B0503020204020204" charset="-122"/>
                <a:sym typeface="+mn-ea"/>
              </a:rPr>
              <a:t>Wince</a:t>
            </a:r>
            <a:r>
              <a:rPr lang="zh-CN" altLang="en-US" sz="1800">
                <a:latin typeface="微软雅黑" panose="020B0503020204020204" charset="-122"/>
                <a:ea typeface="微软雅黑" panose="020B0503020204020204" charset="-122"/>
                <a:cs typeface="微软雅黑" panose="020B0503020204020204" charset="-122"/>
                <a:sym typeface="+mn-ea"/>
              </a:rPr>
              <a:t>平台</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具有良好的电磁兼容性</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具备</a:t>
            </a:r>
            <a:r>
              <a:rPr lang="en-US" altLang="zh-CN" sz="1800">
                <a:latin typeface="微软雅黑" panose="020B0503020204020204" charset="-122"/>
                <a:ea typeface="微软雅黑" panose="020B0503020204020204" charset="-122"/>
                <a:cs typeface="微软雅黑" panose="020B0503020204020204" charset="-122"/>
                <a:sym typeface="+mn-ea"/>
              </a:rPr>
              <a:t>usb</a:t>
            </a:r>
            <a:r>
              <a:rPr lang="zh-CN" altLang="en-US" sz="1800">
                <a:latin typeface="微软雅黑" panose="020B0503020204020204" charset="-122"/>
                <a:ea typeface="微软雅黑" panose="020B0503020204020204" charset="-122"/>
                <a:cs typeface="微软雅黑" panose="020B0503020204020204" charset="-122"/>
                <a:sym typeface="+mn-ea"/>
              </a:rPr>
              <a:t>及</a:t>
            </a:r>
            <a:r>
              <a:rPr lang="en-US" altLang="zh-CN" sz="1800">
                <a:latin typeface="微软雅黑" panose="020B0503020204020204" charset="-122"/>
                <a:ea typeface="微软雅黑" panose="020B0503020204020204" charset="-122"/>
                <a:cs typeface="微软雅黑" panose="020B0503020204020204" charset="-122"/>
                <a:sym typeface="+mn-ea"/>
              </a:rPr>
              <a:t>sd</a:t>
            </a:r>
            <a:r>
              <a:rPr lang="zh-CN" altLang="en-US" sz="1800">
                <a:latin typeface="微软雅黑" panose="020B0503020204020204" charset="-122"/>
                <a:ea typeface="微软雅黑" panose="020B0503020204020204" charset="-122"/>
                <a:cs typeface="微软雅黑" panose="020B0503020204020204" charset="-122"/>
                <a:sym typeface="+mn-ea"/>
              </a:rPr>
              <a:t>卡接口，可以通过</a:t>
            </a:r>
            <a:r>
              <a:rPr lang="en-US" altLang="zh-CN" sz="1800">
                <a:latin typeface="微软雅黑" panose="020B0503020204020204" charset="-122"/>
                <a:ea typeface="微软雅黑" panose="020B0503020204020204" charset="-122"/>
                <a:cs typeface="微软雅黑" panose="020B0503020204020204" charset="-122"/>
                <a:sym typeface="+mn-ea"/>
              </a:rPr>
              <a:t>U</a:t>
            </a:r>
            <a:r>
              <a:rPr lang="zh-CN" altLang="en-US" sz="1800">
                <a:latin typeface="微软雅黑" panose="020B0503020204020204" charset="-122"/>
                <a:ea typeface="微软雅黑" panose="020B0503020204020204" charset="-122"/>
                <a:cs typeface="微软雅黑" panose="020B0503020204020204" charset="-122"/>
                <a:sym typeface="+mn-ea"/>
              </a:rPr>
              <a:t>盘或者</a:t>
            </a:r>
            <a:r>
              <a:rPr lang="en-US" altLang="zh-CN" sz="1800">
                <a:latin typeface="微软雅黑" panose="020B0503020204020204" charset="-122"/>
                <a:ea typeface="微软雅黑" panose="020B0503020204020204" charset="-122"/>
                <a:cs typeface="微软雅黑" panose="020B0503020204020204" charset="-122"/>
                <a:sym typeface="+mn-ea"/>
              </a:rPr>
              <a:t>SD</a:t>
            </a:r>
            <a:r>
              <a:rPr lang="zh-CN" altLang="en-US" sz="1800">
                <a:latin typeface="微软雅黑" panose="020B0503020204020204" charset="-122"/>
                <a:ea typeface="微软雅黑" panose="020B0503020204020204" charset="-122"/>
                <a:cs typeface="微软雅黑" panose="020B0503020204020204" charset="-122"/>
                <a:sym typeface="+mn-ea"/>
              </a:rPr>
              <a:t>卡复制软件进行更新</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具备标准的通讯接口，可以跟远程系统进行通讯</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支持</a:t>
            </a:r>
            <a:r>
              <a:rPr lang="en-US" altLang="zh-CN" sz="1800">
                <a:latin typeface="微软雅黑" panose="020B0503020204020204" charset="-122"/>
                <a:ea typeface="微软雅黑" panose="020B0503020204020204" charset="-122"/>
                <a:cs typeface="微软雅黑" panose="020B0503020204020204" charset="-122"/>
                <a:sym typeface="+mn-ea"/>
              </a:rPr>
              <a:t>3G</a:t>
            </a:r>
            <a:r>
              <a:rPr lang="zh-CN" altLang="en-US" sz="1800">
                <a:latin typeface="微软雅黑" panose="020B0503020204020204" charset="-122"/>
                <a:ea typeface="微软雅黑" panose="020B0503020204020204" charset="-122"/>
                <a:cs typeface="微软雅黑" panose="020B0503020204020204" charset="-122"/>
                <a:sym typeface="+mn-ea"/>
              </a:rPr>
              <a:t>功能</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buNone/>
            </a:pPr>
            <a:r>
              <a:rPr lang="en-US" altLang="zh-CN" sz="1800">
                <a:latin typeface="微软雅黑" panose="020B0503020204020204" charset="-122"/>
                <a:ea typeface="微软雅黑" panose="020B0503020204020204" charset="-122"/>
                <a:cs typeface="微软雅黑" panose="020B0503020204020204" charset="-122"/>
                <a:sym typeface="+mn-ea"/>
              </a:rPr>
              <a:t>B</a:t>
            </a:r>
            <a:r>
              <a:rPr lang="zh-CN" altLang="en-US" sz="1800">
                <a:latin typeface="微软雅黑" panose="020B0503020204020204" charset="-122"/>
                <a:ea typeface="微软雅黑" panose="020B0503020204020204" charset="-122"/>
                <a:cs typeface="微软雅黑" panose="020B0503020204020204" charset="-122"/>
                <a:sym typeface="+mn-ea"/>
              </a:rPr>
              <a:t>、软件平台</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支持覆盖式的升级</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可通过</a:t>
            </a:r>
            <a:r>
              <a:rPr lang="en-US" altLang="zh-CN" sz="1800">
                <a:latin typeface="微软雅黑" panose="020B0503020204020204" charset="-122"/>
                <a:ea typeface="微软雅黑" panose="020B0503020204020204" charset="-122"/>
                <a:cs typeface="微软雅黑" panose="020B0503020204020204" charset="-122"/>
                <a:sym typeface="+mn-ea"/>
              </a:rPr>
              <a:t>web</a:t>
            </a:r>
            <a:r>
              <a:rPr lang="zh-CN" altLang="en-US" sz="1800">
                <a:latin typeface="微软雅黑" panose="020B0503020204020204" charset="-122"/>
                <a:ea typeface="微软雅黑" panose="020B0503020204020204" charset="-122"/>
                <a:cs typeface="微软雅黑" panose="020B0503020204020204" charset="-122"/>
                <a:sym typeface="+mn-ea"/>
              </a:rPr>
              <a:t>和客户端浏览</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和上位机软件通用一个程序具备上位机系统的所有功能</a:t>
            </a: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pPr>
            <a:r>
              <a:rPr lang="zh-CN" altLang="en-US" sz="1800">
                <a:latin typeface="微软雅黑" panose="020B0503020204020204" charset="-122"/>
                <a:ea typeface="微软雅黑" panose="020B0503020204020204" charset="-122"/>
                <a:cs typeface="微软雅黑" panose="020B0503020204020204" charset="-122"/>
                <a:sym typeface="+mn-ea"/>
              </a:rPr>
              <a:t>通讯协议暂定为国际标准接口</a:t>
            </a:r>
            <a:r>
              <a:rPr lang="en-US" altLang="zh-CN" sz="1800">
                <a:latin typeface="微软雅黑" panose="020B0503020204020204" charset="-122"/>
                <a:ea typeface="微软雅黑" panose="020B0503020204020204" charset="-122"/>
                <a:cs typeface="微软雅黑" panose="020B0503020204020204" charset="-122"/>
                <a:sym typeface="+mn-ea"/>
              </a:rPr>
              <a:t>Modbus RTU</a:t>
            </a:r>
            <a:r>
              <a:rPr lang="zh-CN" altLang="en-US" sz="1800">
                <a:latin typeface="微软雅黑" panose="020B0503020204020204" charset="-122"/>
                <a:ea typeface="微软雅黑" panose="020B0503020204020204" charset="-122"/>
                <a:cs typeface="微软雅黑" panose="020B0503020204020204" charset="-122"/>
                <a:sym typeface="+mn-ea"/>
              </a:rPr>
              <a:t>或</a:t>
            </a:r>
            <a:r>
              <a:rPr lang="en-US" altLang="zh-CN" sz="1800">
                <a:latin typeface="微软雅黑" panose="020B0503020204020204" charset="-122"/>
                <a:ea typeface="微软雅黑" panose="020B0503020204020204" charset="-122"/>
                <a:cs typeface="微软雅黑" panose="020B0503020204020204" charset="-122"/>
                <a:sym typeface="+mn-ea"/>
              </a:rPr>
              <a:t>Modbus TCP/IP</a:t>
            </a: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575165" cy="56832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buNone/>
            </a:pPr>
            <a:r>
              <a:rPr lang="en-US" altLang="zh-CN" sz="1800">
                <a:latin typeface="微软雅黑" panose="020B0503020204020204" charset="-122"/>
                <a:ea typeface="微软雅黑" panose="020B0503020204020204" charset="-122"/>
                <a:cs typeface="微软雅黑" panose="020B0503020204020204" charset="-122"/>
                <a:sym typeface="+mn-ea"/>
              </a:rPr>
              <a:t>4)</a:t>
            </a:r>
            <a:r>
              <a:rPr lang="zh-CN" altLang="en-US" sz="1800">
                <a:latin typeface="微软雅黑" panose="020B0503020204020204" charset="-122"/>
                <a:ea typeface="微软雅黑" panose="020B0503020204020204" charset="-122"/>
                <a:cs typeface="微软雅黑" panose="020B0503020204020204" charset="-122"/>
                <a:sym typeface="+mn-ea"/>
              </a:rPr>
              <a:t>系统</a:t>
            </a:r>
            <a:r>
              <a:rPr lang="en-US" altLang="zh-CN" sz="1800">
                <a:latin typeface="微软雅黑" panose="020B0503020204020204" charset="-122"/>
                <a:ea typeface="微软雅黑" panose="020B0503020204020204" charset="-122"/>
                <a:cs typeface="微软雅黑" panose="020B0503020204020204" charset="-122"/>
                <a:sym typeface="+mn-ea"/>
              </a:rPr>
              <a:t>CORE</a:t>
            </a:r>
            <a:endParaRPr lang="en-US" altLang="zh-CN" sz="1800">
              <a:latin typeface="微软雅黑" panose="020B0503020204020204" charset="-122"/>
              <a:ea typeface="微软雅黑" panose="020B0503020204020204" charset="-122"/>
              <a:cs typeface="微软雅黑" panose="020B0503020204020204" charset="-122"/>
            </a:endParaRPr>
          </a:p>
          <a:p>
            <a:pPr marL="0" indent="0">
              <a:lnSpc>
                <a:spcPct val="120000"/>
              </a:lnSpc>
              <a:buNone/>
            </a:pPr>
            <a:r>
              <a:rPr lang="zh-CN" altLang="en-US" sz="1800">
                <a:latin typeface="微软雅黑" panose="020B0503020204020204" charset="-122"/>
                <a:ea typeface="微软雅黑" panose="020B0503020204020204" charset="-122"/>
                <a:cs typeface="微软雅黑" panose="020B0503020204020204" charset="-122"/>
                <a:sym typeface="+mn-ea"/>
              </a:rPr>
              <a:t>系统的核心就是</a:t>
            </a:r>
            <a:r>
              <a:rPr lang="en-US" altLang="zh-CN" sz="1800">
                <a:latin typeface="微软雅黑" panose="020B0503020204020204" charset="-122"/>
                <a:ea typeface="微软雅黑" panose="020B0503020204020204" charset="-122"/>
                <a:cs typeface="微软雅黑" panose="020B0503020204020204" charset="-122"/>
                <a:sym typeface="+mn-ea"/>
              </a:rPr>
              <a:t>CORE,</a:t>
            </a:r>
            <a:r>
              <a:rPr lang="zh-CN" altLang="en-US" sz="1800">
                <a:latin typeface="微软雅黑" panose="020B0503020204020204" charset="-122"/>
                <a:ea typeface="微软雅黑" panose="020B0503020204020204" charset="-122"/>
                <a:cs typeface="微软雅黑" panose="020B0503020204020204" charset="-122"/>
                <a:sym typeface="+mn-ea"/>
              </a:rPr>
              <a:t>它起到系统最关键的作用，它指挥者远程控制器如何工作同时收集着远程控制器的数据并与上位机及</a:t>
            </a:r>
            <a:r>
              <a:rPr lang="en-US" altLang="zh-CN" sz="1800">
                <a:latin typeface="微软雅黑" panose="020B0503020204020204" charset="-122"/>
                <a:ea typeface="微软雅黑" panose="020B0503020204020204" charset="-122"/>
                <a:cs typeface="微软雅黑" panose="020B0503020204020204" charset="-122"/>
                <a:sym typeface="+mn-ea"/>
              </a:rPr>
              <a:t>HMI</a:t>
            </a:r>
            <a:r>
              <a:rPr lang="zh-CN" altLang="en-US" sz="1800">
                <a:latin typeface="微软雅黑" panose="020B0503020204020204" charset="-122"/>
                <a:ea typeface="微软雅黑" panose="020B0503020204020204" charset="-122"/>
                <a:cs typeface="微软雅黑" panose="020B0503020204020204" charset="-122"/>
                <a:sym typeface="+mn-ea"/>
              </a:rPr>
              <a:t>交互数据</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buNone/>
            </a:pPr>
            <a:r>
              <a:rPr lang="en-US" altLang="zh-CN" sz="1800">
                <a:latin typeface="微软雅黑" panose="020B0503020204020204" charset="-122"/>
                <a:ea typeface="微软雅黑" panose="020B0503020204020204" charset="-122"/>
                <a:cs typeface="微软雅黑" panose="020B0503020204020204" charset="-122"/>
                <a:sym typeface="+mn-ea"/>
              </a:rPr>
              <a:t>A</a:t>
            </a:r>
            <a:r>
              <a:rPr lang="zh-CN" altLang="en-US" sz="1800">
                <a:latin typeface="微软雅黑" panose="020B0503020204020204" charset="-122"/>
                <a:ea typeface="微软雅黑" panose="020B0503020204020204" charset="-122"/>
                <a:cs typeface="微软雅黑" panose="020B0503020204020204" charset="-122"/>
                <a:sym typeface="+mn-ea"/>
              </a:rPr>
              <a:t>、硬件平台设计需满足以下要求</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常年待机不会死机</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en-US" altLang="zh-CN" sz="1800">
                <a:latin typeface="微软雅黑" panose="020B0503020204020204" charset="-122"/>
                <a:ea typeface="微软雅黑" panose="020B0503020204020204" charset="-122"/>
                <a:cs typeface="微软雅黑" panose="020B0503020204020204" charset="-122"/>
                <a:sym typeface="+mn-ea"/>
              </a:rPr>
              <a:t>-20℃-+70℃</a:t>
            </a:r>
            <a:r>
              <a:rPr lang="zh-CN" altLang="en-US" sz="1800">
                <a:latin typeface="微软雅黑" panose="020B0503020204020204" charset="-122"/>
                <a:ea typeface="微软雅黑" panose="020B0503020204020204" charset="-122"/>
                <a:cs typeface="微软雅黑" panose="020B0503020204020204" charset="-122"/>
                <a:sym typeface="+mn-ea"/>
              </a:rPr>
              <a:t>下可以正常工作</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运行</a:t>
            </a:r>
            <a:r>
              <a:rPr lang="en-US" altLang="zh-CN" sz="1800">
                <a:latin typeface="微软雅黑" panose="020B0503020204020204" charset="-122"/>
                <a:ea typeface="微软雅黑" panose="020B0503020204020204" charset="-122"/>
                <a:cs typeface="微软雅黑" panose="020B0503020204020204" charset="-122"/>
                <a:sym typeface="+mn-ea"/>
              </a:rPr>
              <a:t>Wince</a:t>
            </a:r>
            <a:r>
              <a:rPr lang="zh-CN" altLang="en-US" sz="1800">
                <a:latin typeface="微软雅黑" panose="020B0503020204020204" charset="-122"/>
                <a:ea typeface="微软雅黑" panose="020B0503020204020204" charset="-122"/>
                <a:cs typeface="微软雅黑" panose="020B0503020204020204" charset="-122"/>
                <a:sym typeface="+mn-ea"/>
              </a:rPr>
              <a:t>平台</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具有良好的电磁兼容性</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具备</a:t>
            </a:r>
            <a:r>
              <a:rPr lang="en-US" altLang="zh-CN" sz="1800">
                <a:latin typeface="微软雅黑" panose="020B0503020204020204" charset="-122"/>
                <a:ea typeface="微软雅黑" panose="020B0503020204020204" charset="-122"/>
                <a:cs typeface="微软雅黑" panose="020B0503020204020204" charset="-122"/>
                <a:sym typeface="+mn-ea"/>
              </a:rPr>
              <a:t>IO</a:t>
            </a:r>
            <a:r>
              <a:rPr lang="zh-CN" altLang="en-US" sz="1800">
                <a:latin typeface="微软雅黑" panose="020B0503020204020204" charset="-122"/>
                <a:ea typeface="微软雅黑" panose="020B0503020204020204" charset="-122"/>
                <a:cs typeface="微软雅黑" panose="020B0503020204020204" charset="-122"/>
                <a:sym typeface="+mn-ea"/>
              </a:rPr>
              <a:t>控制的输入输出及模拟量数据的读取（用于泵站及储脂站数据的收集）</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具备标准的通讯接口，可以跟远程系统进行通讯</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buNone/>
            </a:pPr>
            <a:r>
              <a:rPr lang="en-US" altLang="zh-CN" sz="1800">
                <a:latin typeface="微软雅黑" panose="020B0503020204020204" charset="-122"/>
                <a:ea typeface="微软雅黑" panose="020B0503020204020204" charset="-122"/>
                <a:cs typeface="微软雅黑" panose="020B0503020204020204" charset="-122"/>
                <a:sym typeface="+mn-ea"/>
              </a:rPr>
              <a:t>B</a:t>
            </a:r>
            <a:r>
              <a:rPr lang="zh-CN" altLang="en-US" sz="1800">
                <a:latin typeface="微软雅黑" panose="020B0503020204020204" charset="-122"/>
                <a:ea typeface="微软雅黑" panose="020B0503020204020204" charset="-122"/>
                <a:cs typeface="微软雅黑" panose="020B0503020204020204" charset="-122"/>
                <a:sym typeface="+mn-ea"/>
              </a:rPr>
              <a:t>、软件平台</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实现系统的所有控制</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软件平台可移植</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通讯协议暂定为国际标准接口</a:t>
            </a:r>
            <a:r>
              <a:rPr lang="en-US" altLang="zh-CN" sz="1800">
                <a:latin typeface="微软雅黑" panose="020B0503020204020204" charset="-122"/>
                <a:ea typeface="微软雅黑" panose="020B0503020204020204" charset="-122"/>
                <a:cs typeface="微软雅黑" panose="020B0503020204020204" charset="-122"/>
                <a:sym typeface="+mn-ea"/>
              </a:rPr>
              <a:t>Modbus RTU</a:t>
            </a:r>
            <a:r>
              <a:rPr lang="zh-CN" altLang="en-US" sz="1800">
                <a:latin typeface="微软雅黑" panose="020B0503020204020204" charset="-122"/>
                <a:ea typeface="微软雅黑" panose="020B0503020204020204" charset="-122"/>
                <a:cs typeface="微软雅黑" panose="020B0503020204020204" charset="-122"/>
                <a:sym typeface="+mn-ea"/>
              </a:rPr>
              <a:t>或</a:t>
            </a:r>
            <a:r>
              <a:rPr lang="en-US" altLang="zh-CN" sz="1800">
                <a:latin typeface="微软雅黑" panose="020B0503020204020204" charset="-122"/>
                <a:ea typeface="微软雅黑" panose="020B0503020204020204" charset="-122"/>
                <a:cs typeface="微软雅黑" panose="020B0503020204020204" charset="-122"/>
                <a:sym typeface="+mn-ea"/>
              </a:rPr>
              <a:t>Modbus TCP/IP</a:t>
            </a:r>
            <a:endParaRPr lang="en-US" altLang="zh-CN" sz="1800">
              <a:latin typeface="微软雅黑" panose="020B0503020204020204" charset="-122"/>
              <a:ea typeface="微软雅黑" panose="020B0503020204020204" charset="-122"/>
              <a:cs typeface="微软雅黑" panose="020B0503020204020204" charset="-122"/>
            </a:endParaRPr>
          </a:p>
          <a:p>
            <a:pPr>
              <a:lnSpc>
                <a:spcPct val="90000"/>
              </a:lnSpc>
            </a:pPr>
            <a:r>
              <a:rPr lang="zh-CN" altLang="en-US" sz="1800">
                <a:latin typeface="微软雅黑" panose="020B0503020204020204" charset="-122"/>
                <a:ea typeface="微软雅黑" panose="020B0503020204020204" charset="-122"/>
                <a:cs typeface="微软雅黑" panose="020B0503020204020204" charset="-122"/>
                <a:sym typeface="+mn-ea"/>
              </a:rPr>
              <a:t>可扩展至</a:t>
            </a:r>
            <a:r>
              <a:rPr lang="en-US" altLang="zh-CN" sz="1800">
                <a:latin typeface="微软雅黑" panose="020B0503020204020204" charset="-122"/>
                <a:ea typeface="微软雅黑" panose="020B0503020204020204" charset="-122"/>
                <a:cs typeface="微软雅黑" panose="020B0503020204020204" charset="-122"/>
                <a:sym typeface="+mn-ea"/>
              </a:rPr>
              <a:t>1000</a:t>
            </a:r>
            <a:r>
              <a:rPr lang="zh-CN" altLang="en-US" sz="1800">
                <a:latin typeface="微软雅黑" panose="020B0503020204020204" charset="-122"/>
                <a:ea typeface="微软雅黑" panose="020B0503020204020204" charset="-122"/>
                <a:cs typeface="微软雅黑" panose="020B0503020204020204" charset="-122"/>
                <a:sym typeface="+mn-ea"/>
              </a:rPr>
              <a:t>个润滑点</a:t>
            </a:r>
            <a:endParaRPr lang="zh-CN" altLang="en-US" sz="1800">
              <a:latin typeface="微软雅黑" panose="020B0503020204020204" charset="-122"/>
              <a:ea typeface="微软雅黑" panose="020B0503020204020204" charset="-122"/>
              <a:cs typeface="微软雅黑" panose="020B0503020204020204" charset="-122"/>
            </a:endParaRPr>
          </a:p>
          <a:p>
            <a:pPr>
              <a:lnSpc>
                <a:spcPct val="90000"/>
              </a:lnSpc>
            </a:pPr>
            <a:endParaRPr lang="zh-CN" altLang="en-US" sz="1800">
              <a:latin typeface="微软雅黑" panose="020B0503020204020204" charset="-122"/>
              <a:ea typeface="微软雅黑" panose="020B0503020204020204" charset="-122"/>
              <a:cs typeface="微软雅黑" panose="020B0503020204020204" charset="-122"/>
            </a:endParaRPr>
          </a:p>
          <a:p>
            <a:pPr>
              <a:lnSpc>
                <a:spcPct val="8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575165" cy="56832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5</a:t>
            </a:r>
            <a:r>
              <a:rPr lang="zh-CN" altLang="en-US" sz="1800">
                <a:latin typeface="微软雅黑" panose="020B0503020204020204" charset="-122"/>
                <a:ea typeface="微软雅黑" panose="020B0503020204020204" charset="-122"/>
                <a:cs typeface="微软雅黑" panose="020B0503020204020204" charset="-122"/>
                <a:sym typeface="+mn-ea"/>
              </a:rPr>
              <a:t>）</a:t>
            </a:r>
            <a:r>
              <a:rPr lang="en-US" altLang="zh-CN" sz="1800">
                <a:latin typeface="微软雅黑" panose="020B0503020204020204" charset="-122"/>
                <a:ea typeface="微软雅黑" panose="020B0503020204020204" charset="-122"/>
                <a:cs typeface="微软雅黑" panose="020B0503020204020204" charset="-122"/>
                <a:sym typeface="+mn-ea"/>
              </a:rPr>
              <a:t>Can</a:t>
            </a:r>
            <a:r>
              <a:rPr lang="zh-CN" altLang="en-US" sz="1800">
                <a:latin typeface="微软雅黑" panose="020B0503020204020204" charset="-122"/>
                <a:ea typeface="微软雅黑" panose="020B0503020204020204" charset="-122"/>
                <a:cs typeface="微软雅黑" panose="020B0503020204020204" charset="-122"/>
                <a:sym typeface="+mn-ea"/>
              </a:rPr>
              <a:t>远端模块</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1800">
                <a:latin typeface="微软雅黑" panose="020B0503020204020204" charset="-122"/>
                <a:ea typeface="微软雅黑" panose="020B0503020204020204" charset="-122"/>
                <a:cs typeface="微软雅黑" panose="020B0503020204020204" charset="-122"/>
                <a:sym typeface="+mn-ea"/>
              </a:rPr>
              <a:t>硬件描述</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A</a:t>
            </a:r>
            <a:r>
              <a:rPr lang="zh-CN" altLang="en-US" sz="1800">
                <a:latin typeface="微软雅黑" panose="020B0503020204020204" charset="-122"/>
                <a:ea typeface="微软雅黑" panose="020B0503020204020204" charset="-122"/>
                <a:cs typeface="微软雅黑" panose="020B0503020204020204" charset="-122"/>
                <a:sym typeface="+mn-ea"/>
              </a:rPr>
              <a:t>、具备驱动电磁给油器的能力</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B</a:t>
            </a:r>
            <a:r>
              <a:rPr lang="zh-CN" altLang="en-US" sz="1800">
                <a:latin typeface="微软雅黑" panose="020B0503020204020204" charset="-122"/>
                <a:ea typeface="微软雅黑" panose="020B0503020204020204" charset="-122"/>
                <a:cs typeface="微软雅黑" panose="020B0503020204020204" charset="-122"/>
                <a:sym typeface="+mn-ea"/>
              </a:rPr>
              <a:t>、可以独立运行</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C</a:t>
            </a:r>
            <a:r>
              <a:rPr lang="zh-CN" altLang="en-US" sz="1800">
                <a:latin typeface="微软雅黑" panose="020B0503020204020204" charset="-122"/>
                <a:ea typeface="微软雅黑" panose="020B0503020204020204" charset="-122"/>
                <a:cs typeface="微软雅黑" panose="020B0503020204020204" charset="-122"/>
                <a:sym typeface="+mn-ea"/>
              </a:rPr>
              <a:t>、具备检测自身所处的环境温度及湿度</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D</a:t>
            </a:r>
            <a:r>
              <a:rPr lang="zh-CN" altLang="en-US" sz="1800">
                <a:latin typeface="微软雅黑" panose="020B0503020204020204" charset="-122"/>
                <a:ea typeface="微软雅黑" panose="020B0503020204020204" charset="-122"/>
                <a:cs typeface="微软雅黑" panose="020B0503020204020204" charset="-122"/>
                <a:sym typeface="+mn-ea"/>
              </a:rPr>
              <a:t>、具备短路保护能力，并在短路后不影响其他并行</a:t>
            </a:r>
            <a:r>
              <a:rPr lang="en-US" altLang="zh-CN" sz="1800">
                <a:latin typeface="微软雅黑" panose="020B0503020204020204" charset="-122"/>
                <a:ea typeface="微软雅黑" panose="020B0503020204020204" charset="-122"/>
                <a:cs typeface="微软雅黑" panose="020B0503020204020204" charset="-122"/>
                <a:sym typeface="+mn-ea"/>
              </a:rPr>
              <a:t>can</a:t>
            </a:r>
            <a:r>
              <a:rPr lang="zh-CN" altLang="en-US" sz="1800">
                <a:latin typeface="微软雅黑" panose="020B0503020204020204" charset="-122"/>
                <a:ea typeface="微软雅黑" panose="020B0503020204020204" charset="-122"/>
                <a:cs typeface="微软雅黑" panose="020B0503020204020204" charset="-122"/>
                <a:sym typeface="+mn-ea"/>
              </a:rPr>
              <a:t>模块</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E</a:t>
            </a:r>
            <a:r>
              <a:rPr lang="zh-CN" altLang="en-US" sz="1800">
                <a:latin typeface="微软雅黑" panose="020B0503020204020204" charset="-122"/>
                <a:ea typeface="微软雅黑" panose="020B0503020204020204" charset="-122"/>
                <a:cs typeface="微软雅黑" panose="020B0503020204020204" charset="-122"/>
                <a:sym typeface="+mn-ea"/>
              </a:rPr>
              <a:t>、具备故障鉴别能力，能够有效的监测到自身电路故障</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F</a:t>
            </a:r>
            <a:r>
              <a:rPr lang="zh-CN" altLang="en-US" sz="1800">
                <a:latin typeface="微软雅黑" panose="020B0503020204020204" charset="-122"/>
                <a:ea typeface="微软雅黑" panose="020B0503020204020204" charset="-122"/>
                <a:cs typeface="微软雅黑" panose="020B0503020204020204" charset="-122"/>
                <a:sym typeface="+mn-ea"/>
              </a:rPr>
              <a:t>、远端</a:t>
            </a:r>
            <a:r>
              <a:rPr lang="en-US" altLang="zh-CN" sz="1800">
                <a:latin typeface="微软雅黑" panose="020B0503020204020204" charset="-122"/>
                <a:ea typeface="微软雅黑" panose="020B0503020204020204" charset="-122"/>
                <a:cs typeface="微软雅黑" panose="020B0503020204020204" charset="-122"/>
                <a:sym typeface="+mn-ea"/>
              </a:rPr>
              <a:t>ID</a:t>
            </a:r>
            <a:r>
              <a:rPr lang="zh-CN" altLang="en-US" sz="1800">
                <a:latin typeface="微软雅黑" panose="020B0503020204020204" charset="-122"/>
                <a:ea typeface="微软雅黑" panose="020B0503020204020204" charset="-122"/>
                <a:cs typeface="微软雅黑" panose="020B0503020204020204" charset="-122"/>
                <a:sym typeface="+mn-ea"/>
              </a:rPr>
              <a:t>的设定需要通俗易懂，具备推广能力</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G</a:t>
            </a:r>
            <a:r>
              <a:rPr lang="zh-CN" altLang="en-US" sz="1800">
                <a:latin typeface="微软雅黑" panose="020B0503020204020204" charset="-122"/>
                <a:ea typeface="微软雅黑" panose="020B0503020204020204" charset="-122"/>
                <a:cs typeface="微软雅黑" panose="020B0503020204020204" charset="-122"/>
                <a:sym typeface="+mn-ea"/>
              </a:rPr>
              <a:t>、线路设计不再使用接线</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H</a:t>
            </a:r>
            <a:r>
              <a:rPr lang="zh-CN" altLang="en-US" sz="1800">
                <a:latin typeface="微软雅黑" panose="020B0503020204020204" charset="-122"/>
                <a:ea typeface="微软雅黑" panose="020B0503020204020204" charset="-122"/>
                <a:cs typeface="微软雅黑" panose="020B0503020204020204" charset="-122"/>
                <a:sym typeface="+mn-ea"/>
              </a:rPr>
              <a:t>、防水等级</a:t>
            </a:r>
            <a:r>
              <a:rPr lang="en-US" altLang="zh-CN" sz="1800">
                <a:latin typeface="微软雅黑" panose="020B0503020204020204" charset="-122"/>
                <a:ea typeface="微软雅黑" panose="020B0503020204020204" charset="-122"/>
                <a:cs typeface="微软雅黑" panose="020B0503020204020204" charset="-122"/>
                <a:sym typeface="+mn-ea"/>
              </a:rPr>
              <a:t>ip65  </a:t>
            </a:r>
            <a:endParaRPr lang="en-US" altLang="zh-CN"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I</a:t>
            </a:r>
            <a:r>
              <a:rPr lang="zh-CN" altLang="en-US" sz="1800">
                <a:latin typeface="微软雅黑" panose="020B0503020204020204" charset="-122"/>
                <a:ea typeface="微软雅黑" panose="020B0503020204020204" charset="-122"/>
                <a:cs typeface="微软雅黑" panose="020B0503020204020204" charset="-122"/>
                <a:sym typeface="+mn-ea"/>
              </a:rPr>
              <a:t>、设计工作电源、板子电源、通讯信号供给七芯电揽</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J</a:t>
            </a:r>
            <a:r>
              <a:rPr lang="zh-CN" altLang="en-US" sz="1800">
                <a:latin typeface="微软雅黑" panose="020B0503020204020204" charset="-122"/>
                <a:ea typeface="微软雅黑" panose="020B0503020204020204" charset="-122"/>
                <a:cs typeface="微软雅黑" panose="020B0503020204020204" charset="-122"/>
                <a:sym typeface="+mn-ea"/>
              </a:rPr>
              <a:t>、设计具备</a:t>
            </a:r>
            <a:r>
              <a:rPr lang="en-US" altLang="zh-CN" sz="1800">
                <a:latin typeface="微软雅黑" panose="020B0503020204020204" charset="-122"/>
                <a:ea typeface="微软雅黑" panose="020B0503020204020204" charset="-122"/>
                <a:cs typeface="微软雅黑" panose="020B0503020204020204" charset="-122"/>
                <a:sym typeface="+mn-ea"/>
              </a:rPr>
              <a:t>4-20ma</a:t>
            </a:r>
            <a:r>
              <a:rPr lang="zh-CN" altLang="en-US" sz="1800">
                <a:latin typeface="微软雅黑" panose="020B0503020204020204" charset="-122"/>
                <a:ea typeface="微软雅黑" panose="020B0503020204020204" charset="-122"/>
                <a:cs typeface="微软雅黑" panose="020B0503020204020204" charset="-122"/>
                <a:sym typeface="+mn-ea"/>
              </a:rPr>
              <a:t>模拟量通道</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575165" cy="497459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6</a:t>
            </a:r>
            <a:r>
              <a:rPr lang="zh-CN" altLang="en-US" sz="1800">
                <a:latin typeface="微软雅黑" panose="020B0503020204020204" charset="-122"/>
                <a:ea typeface="微软雅黑" panose="020B0503020204020204" charset="-122"/>
                <a:cs typeface="微软雅黑" panose="020B0503020204020204" charset="-122"/>
                <a:sym typeface="+mn-ea"/>
              </a:rPr>
              <a:t>）传感器</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zh-CN" altLang="en-US" sz="1800">
                <a:latin typeface="微软雅黑" panose="020B0503020204020204" charset="-122"/>
                <a:ea typeface="微软雅黑" panose="020B0503020204020204" charset="-122"/>
                <a:cs typeface="微软雅黑" panose="020B0503020204020204" charset="-122"/>
                <a:sym typeface="+mn-ea"/>
              </a:rPr>
              <a:t>系统中所用到的传感器包含压力、压差、液位、温度、重力、流量、轴承在线检测等几种传感器</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40000"/>
              </a:lnSpc>
              <a:buNone/>
            </a:pPr>
            <a:r>
              <a:rPr lang="zh-CN" altLang="en-US" sz="1800">
                <a:latin typeface="微软雅黑" panose="020B0503020204020204" charset="-122"/>
                <a:ea typeface="微软雅黑" panose="020B0503020204020204" charset="-122"/>
                <a:cs typeface="微软雅黑" panose="020B0503020204020204" charset="-122"/>
                <a:sym typeface="+mn-ea"/>
              </a:rPr>
              <a:t>其中压力、 压差、液位、温度、重力、轴承在线检测设计均为标准电流模拟量信号范围</a:t>
            </a:r>
            <a:r>
              <a:rPr lang="en-US" altLang="zh-CN" sz="1800">
                <a:latin typeface="微软雅黑" panose="020B0503020204020204" charset="-122"/>
                <a:ea typeface="微软雅黑" panose="020B0503020204020204" charset="-122"/>
                <a:cs typeface="微软雅黑" panose="020B0503020204020204" charset="-122"/>
                <a:sym typeface="+mn-ea"/>
              </a:rPr>
              <a:t>4-20ma</a:t>
            </a:r>
            <a:r>
              <a:rPr lang="zh-CN" altLang="en-US" sz="1800">
                <a:latin typeface="微软雅黑" panose="020B0503020204020204" charset="-122"/>
                <a:ea typeface="微软雅黑" panose="020B0503020204020204" charset="-122"/>
                <a:cs typeface="微软雅黑" panose="020B0503020204020204" charset="-122"/>
                <a:sym typeface="+mn-ea"/>
              </a:rPr>
              <a:t>，供电电压</a:t>
            </a:r>
            <a:r>
              <a:rPr lang="en-US" altLang="zh-CN" sz="1800">
                <a:latin typeface="微软雅黑" panose="020B0503020204020204" charset="-122"/>
                <a:ea typeface="微软雅黑" panose="020B0503020204020204" charset="-122"/>
                <a:cs typeface="微软雅黑" panose="020B0503020204020204" charset="-122"/>
                <a:sym typeface="+mn-ea"/>
              </a:rPr>
              <a:t>DC24V</a:t>
            </a:r>
            <a:r>
              <a:rPr lang="zh-CN" altLang="en-US" sz="1800">
                <a:latin typeface="微软雅黑" panose="020B0503020204020204" charset="-122"/>
                <a:ea typeface="微软雅黑" panose="020B0503020204020204" charset="-122"/>
                <a:cs typeface="微软雅黑" panose="020B0503020204020204" charset="-122"/>
                <a:sym typeface="+mn-ea"/>
              </a:rPr>
              <a:t>流量传感器为数字信号，各个传感器的应用范围</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1</a:t>
            </a:r>
            <a:r>
              <a:rPr lang="zh-CN" altLang="en-US" sz="1800">
                <a:latin typeface="微软雅黑" panose="020B0503020204020204" charset="-122"/>
                <a:ea typeface="微软雅黑" panose="020B0503020204020204" charset="-122"/>
                <a:cs typeface="微软雅黑" panose="020B0503020204020204" charset="-122"/>
                <a:sym typeface="+mn-ea"/>
              </a:rPr>
              <a:t>）压力：用于检测管道压力，及安全阀报警</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2</a:t>
            </a:r>
            <a:r>
              <a:rPr lang="zh-CN" altLang="en-US" sz="1800">
                <a:latin typeface="微软雅黑" panose="020B0503020204020204" charset="-122"/>
                <a:ea typeface="微软雅黑" panose="020B0503020204020204" charset="-122"/>
                <a:cs typeface="微软雅黑" panose="020B0503020204020204" charset="-122"/>
                <a:sym typeface="+mn-ea"/>
              </a:rPr>
              <a:t>）压差：用于检测过滤器是否堵塞，目前没有成品</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3</a:t>
            </a:r>
            <a:r>
              <a:rPr lang="zh-CN" altLang="en-US" sz="1800">
                <a:latin typeface="微软雅黑" panose="020B0503020204020204" charset="-122"/>
                <a:ea typeface="微软雅黑" panose="020B0503020204020204" charset="-122"/>
                <a:cs typeface="微软雅黑" panose="020B0503020204020204" charset="-122"/>
                <a:sym typeface="+mn-ea"/>
              </a:rPr>
              <a:t>）温度：集成与</a:t>
            </a:r>
            <a:r>
              <a:rPr lang="en-US" altLang="zh-CN" sz="1800">
                <a:latin typeface="微软雅黑" panose="020B0503020204020204" charset="-122"/>
                <a:ea typeface="微软雅黑" panose="020B0503020204020204" charset="-122"/>
                <a:cs typeface="微软雅黑" panose="020B0503020204020204" charset="-122"/>
                <a:sym typeface="+mn-ea"/>
              </a:rPr>
              <a:t>can</a:t>
            </a:r>
            <a:r>
              <a:rPr lang="zh-CN" altLang="en-US" sz="1800">
                <a:latin typeface="微软雅黑" panose="020B0503020204020204" charset="-122"/>
                <a:ea typeface="微软雅黑" panose="020B0503020204020204" charset="-122"/>
                <a:cs typeface="微软雅黑" panose="020B0503020204020204" charset="-122"/>
                <a:sym typeface="+mn-ea"/>
              </a:rPr>
              <a:t>远端模块上，检测模块所处的环境温度或者轴承温度</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4</a:t>
            </a:r>
            <a:r>
              <a:rPr lang="zh-CN" altLang="en-US" sz="1800">
                <a:latin typeface="微软雅黑" panose="020B0503020204020204" charset="-122"/>
                <a:ea typeface="微软雅黑" panose="020B0503020204020204" charset="-122"/>
                <a:cs typeface="微软雅黑" panose="020B0503020204020204" charset="-122"/>
                <a:sym typeface="+mn-ea"/>
              </a:rPr>
              <a:t>）液位：用于测量油罐的油位</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5</a:t>
            </a:r>
            <a:r>
              <a:rPr lang="zh-CN" altLang="en-US" sz="1800">
                <a:latin typeface="微软雅黑" panose="020B0503020204020204" charset="-122"/>
                <a:ea typeface="微软雅黑" panose="020B0503020204020204" charset="-122"/>
                <a:cs typeface="微软雅黑" panose="020B0503020204020204" charset="-122"/>
                <a:sym typeface="+mn-ea"/>
              </a:rPr>
              <a:t>）重力：用来测量油泵重量</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6</a:t>
            </a:r>
            <a:r>
              <a:rPr lang="zh-CN" altLang="en-US" sz="1800">
                <a:latin typeface="微软雅黑" panose="020B0503020204020204" charset="-122"/>
                <a:ea typeface="微软雅黑" panose="020B0503020204020204" charset="-122"/>
                <a:cs typeface="微软雅黑" panose="020B0503020204020204" charset="-122"/>
                <a:sym typeface="+mn-ea"/>
              </a:rPr>
              <a:t>）流量传感器：用来检测出油信号，并带有驱动电磁阀电路</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r>
              <a:rPr lang="en-US" altLang="zh-CN" sz="1800">
                <a:latin typeface="微软雅黑" panose="020B0503020204020204" charset="-122"/>
                <a:ea typeface="微软雅黑" panose="020B0503020204020204" charset="-122"/>
                <a:cs typeface="微软雅黑" panose="020B0503020204020204" charset="-122"/>
                <a:sym typeface="+mn-ea"/>
              </a:rPr>
              <a:t>7</a:t>
            </a:r>
            <a:r>
              <a:rPr lang="zh-CN" altLang="en-US" sz="1800">
                <a:latin typeface="微软雅黑" panose="020B0503020204020204" charset="-122"/>
                <a:ea typeface="微软雅黑" panose="020B0503020204020204" charset="-122"/>
                <a:cs typeface="微软雅黑" panose="020B0503020204020204" charset="-122"/>
                <a:sym typeface="+mn-ea"/>
              </a:rPr>
              <a:t>）轴承在线检测传感器：用来检测轴承所处的润滑状态，实时供油；</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0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a:solidFill>
                  <a:srgbClr val="C00000"/>
                </a:solidFill>
                <a:latin typeface="微软雅黑" panose="020B0503020204020204" charset="-122"/>
                <a:ea typeface="微软雅黑" panose="020B0503020204020204" charset="-122"/>
                <a:sym typeface="+mn-ea"/>
              </a:rPr>
              <a:t>电气设计部件基础要求</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575165" cy="497459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None/>
            </a:pPr>
            <a:r>
              <a:rPr lang="en-US" altLang="zh-CN" sz="1800">
                <a:latin typeface="微软雅黑" panose="020B0503020204020204" charset="-122"/>
                <a:ea typeface="微软雅黑" panose="020B0503020204020204" charset="-122"/>
                <a:cs typeface="微软雅黑" panose="020B0503020204020204" charset="-122"/>
                <a:sym typeface="+mn-ea"/>
              </a:rPr>
              <a:t>7</a:t>
            </a:r>
            <a:r>
              <a:rPr lang="zh-CN" altLang="en-US" sz="1800">
                <a:latin typeface="微软雅黑" panose="020B0503020204020204" charset="-122"/>
                <a:ea typeface="微软雅黑" panose="020B0503020204020204" charset="-122"/>
                <a:cs typeface="微软雅黑" panose="020B0503020204020204" charset="-122"/>
                <a:sym typeface="+mn-ea"/>
              </a:rPr>
              <a:t>）线路及附件</a:t>
            </a:r>
            <a:endParaRPr lang="zh-CN" altLang="en-US" sz="1800">
              <a:latin typeface="微软雅黑" panose="020B0503020204020204" charset="-122"/>
              <a:ea typeface="微软雅黑" panose="020B0503020204020204" charset="-122"/>
              <a:cs typeface="微软雅黑" panose="020B0503020204020204" charset="-122"/>
            </a:endParaRPr>
          </a:p>
          <a:p>
            <a:pPr marL="0" indent="0">
              <a:lnSpc>
                <a:spcPct val="160000"/>
              </a:lnSpc>
              <a:buNone/>
            </a:pPr>
            <a:r>
              <a:rPr lang="zh-CN" altLang="en-US" sz="1800">
                <a:latin typeface="微软雅黑" panose="020B0503020204020204" charset="-122"/>
                <a:ea typeface="微软雅黑" panose="020B0503020204020204" charset="-122"/>
                <a:cs typeface="微软雅黑" panose="020B0503020204020204" charset="-122"/>
                <a:sym typeface="+mn-ea"/>
              </a:rPr>
              <a:t>线路是系统通讯和控制的中间连接者，线路的好坏直接影响着系统的安全性，所以我们对线路提出以下基本要求：</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r>
              <a:rPr lang="en-US" altLang="zh-CN" sz="1800">
                <a:latin typeface="微软雅黑" panose="020B0503020204020204" charset="-122"/>
                <a:ea typeface="微软雅黑" panose="020B0503020204020204" charset="-122"/>
                <a:cs typeface="微软雅黑" panose="020B0503020204020204" charset="-122"/>
                <a:sym typeface="+mn-ea"/>
              </a:rPr>
              <a:t>Can</a:t>
            </a:r>
            <a:r>
              <a:rPr lang="zh-CN" altLang="en-US" sz="1800">
                <a:latin typeface="微软雅黑" panose="020B0503020204020204" charset="-122"/>
                <a:ea typeface="微软雅黑" panose="020B0503020204020204" charset="-122"/>
                <a:cs typeface="微软雅黑" panose="020B0503020204020204" charset="-122"/>
                <a:sym typeface="+mn-ea"/>
              </a:rPr>
              <a:t>总线通讯线必须与控制线分开，采用</a:t>
            </a:r>
            <a:r>
              <a:rPr lang="en-US" altLang="zh-CN" sz="1800">
                <a:latin typeface="微软雅黑" panose="020B0503020204020204" charset="-122"/>
                <a:ea typeface="微软雅黑" panose="020B0503020204020204" charset="-122"/>
                <a:cs typeface="微软雅黑" panose="020B0503020204020204" charset="-122"/>
                <a:sym typeface="+mn-ea"/>
              </a:rPr>
              <a:t>can</a:t>
            </a:r>
            <a:r>
              <a:rPr lang="zh-CN" altLang="en-US" sz="1800">
                <a:latin typeface="微软雅黑" panose="020B0503020204020204" charset="-122"/>
                <a:ea typeface="微软雅黑" panose="020B0503020204020204" charset="-122"/>
                <a:cs typeface="微软雅黑" panose="020B0503020204020204" charset="-122"/>
                <a:sym typeface="+mn-ea"/>
              </a:rPr>
              <a:t>总线专用线</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r>
              <a:rPr lang="zh-CN" altLang="en-US" sz="1800">
                <a:latin typeface="微软雅黑" panose="020B0503020204020204" charset="-122"/>
                <a:ea typeface="微软雅黑" panose="020B0503020204020204" charset="-122"/>
                <a:cs typeface="微软雅黑" panose="020B0503020204020204" charset="-122"/>
                <a:sym typeface="+mn-ea"/>
              </a:rPr>
              <a:t>负载与控制线必须分清</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r>
              <a:rPr lang="zh-CN" altLang="en-US" sz="1800">
                <a:latin typeface="微软雅黑" panose="020B0503020204020204" charset="-122"/>
                <a:ea typeface="微软雅黑" panose="020B0503020204020204" charset="-122"/>
                <a:cs typeface="微软雅黑" panose="020B0503020204020204" charset="-122"/>
                <a:sym typeface="+mn-ea"/>
              </a:rPr>
              <a:t>系统一定要配备接地线</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r>
              <a:rPr lang="zh-CN" altLang="en-US" sz="1800">
                <a:latin typeface="微软雅黑" panose="020B0503020204020204" charset="-122"/>
                <a:ea typeface="微软雅黑" panose="020B0503020204020204" charset="-122"/>
                <a:cs typeface="微软雅黑" panose="020B0503020204020204" charset="-122"/>
                <a:sym typeface="+mn-ea"/>
              </a:rPr>
              <a:t>线路保护类产品一定要按要求采购</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总结</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575165" cy="497459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zh-CN" altLang="en-US" sz="1800">
                <a:latin typeface="微软雅黑" panose="020B0503020204020204" charset="-122"/>
                <a:ea typeface="微软雅黑" panose="020B0503020204020204" charset="-122"/>
                <a:cs typeface="微软雅黑" panose="020B0503020204020204" charset="-122"/>
                <a:sym typeface="+mn-ea"/>
              </a:rPr>
              <a:t>基于上述对机械设计及电气设计的基本要求我们将日后的系统分为以下几大类</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zh-CN" altLang="en-US" sz="1800">
                <a:latin typeface="微软雅黑" panose="020B0503020204020204" charset="-122"/>
                <a:ea typeface="微软雅黑" panose="020B0503020204020204" charset="-122"/>
                <a:cs typeface="微软雅黑" panose="020B0503020204020204" charset="-122"/>
                <a:sym typeface="+mn-ea"/>
              </a:rPr>
              <a:t>根据基础要求我们将系统分为以下几大类</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en-US" altLang="zh-CN" sz="1800">
                <a:latin typeface="微软雅黑" panose="020B0503020204020204" charset="-122"/>
                <a:ea typeface="微软雅黑" panose="020B0503020204020204" charset="-122"/>
                <a:cs typeface="微软雅黑" panose="020B0503020204020204" charset="-122"/>
                <a:sym typeface="+mn-ea"/>
              </a:rPr>
              <a:t>1</a:t>
            </a:r>
            <a:r>
              <a:rPr lang="zh-CN" altLang="en-US" sz="1800">
                <a:latin typeface="微软雅黑" panose="020B0503020204020204" charset="-122"/>
                <a:ea typeface="微软雅黑" panose="020B0503020204020204" charset="-122"/>
                <a:cs typeface="微软雅黑" panose="020B0503020204020204" charset="-122"/>
                <a:sym typeface="+mn-ea"/>
              </a:rPr>
              <a:t>、通用型润滑系统</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en-US" altLang="zh-CN" sz="1800">
                <a:latin typeface="微软雅黑" panose="020B0503020204020204" charset="-122"/>
                <a:ea typeface="微软雅黑" panose="020B0503020204020204" charset="-122"/>
                <a:cs typeface="微软雅黑" panose="020B0503020204020204" charset="-122"/>
                <a:sym typeface="+mn-ea"/>
              </a:rPr>
              <a:t>2</a:t>
            </a:r>
            <a:r>
              <a:rPr lang="zh-CN" altLang="en-US" sz="1800">
                <a:latin typeface="微软雅黑" panose="020B0503020204020204" charset="-122"/>
                <a:ea typeface="微软雅黑" panose="020B0503020204020204" charset="-122"/>
                <a:cs typeface="微软雅黑" panose="020B0503020204020204" charset="-122"/>
                <a:sym typeface="+mn-ea"/>
              </a:rPr>
              <a:t>、带漏油检测型润滑系统</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en-US" altLang="zh-CN" sz="1800">
                <a:latin typeface="微软雅黑" panose="020B0503020204020204" charset="-122"/>
                <a:ea typeface="微软雅黑" panose="020B0503020204020204" charset="-122"/>
                <a:cs typeface="微软雅黑" panose="020B0503020204020204" charset="-122"/>
                <a:sym typeface="+mn-ea"/>
              </a:rPr>
              <a:t>3</a:t>
            </a:r>
            <a:r>
              <a:rPr lang="zh-CN" altLang="en-US" sz="1800">
                <a:latin typeface="微软雅黑" panose="020B0503020204020204" charset="-122"/>
                <a:ea typeface="微软雅黑" panose="020B0503020204020204" charset="-122"/>
                <a:cs typeface="微软雅黑" panose="020B0503020204020204" charset="-122"/>
                <a:sym typeface="+mn-ea"/>
              </a:rPr>
              <a:t>、带轴承在线检测润滑系统</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en-US" altLang="zh-CN" sz="1800">
                <a:latin typeface="微软雅黑" panose="020B0503020204020204" charset="-122"/>
                <a:ea typeface="微软雅黑" panose="020B0503020204020204" charset="-122"/>
                <a:cs typeface="微软雅黑" panose="020B0503020204020204" charset="-122"/>
                <a:sym typeface="+mn-ea"/>
              </a:rPr>
              <a:t>4</a:t>
            </a:r>
            <a:r>
              <a:rPr lang="zh-CN" altLang="en-US" sz="1800">
                <a:latin typeface="微软雅黑" panose="020B0503020204020204" charset="-122"/>
                <a:ea typeface="微软雅黑" panose="020B0503020204020204" charset="-122"/>
                <a:cs typeface="微软雅黑" panose="020B0503020204020204" charset="-122"/>
                <a:sym typeface="+mn-ea"/>
              </a:rPr>
              <a:t>、支持</a:t>
            </a:r>
            <a:r>
              <a:rPr lang="en-US" altLang="zh-CN" sz="1800">
                <a:latin typeface="微软雅黑" panose="020B0503020204020204" charset="-122"/>
                <a:ea typeface="微软雅黑" panose="020B0503020204020204" charset="-122"/>
                <a:cs typeface="微软雅黑" panose="020B0503020204020204" charset="-122"/>
                <a:sym typeface="+mn-ea"/>
              </a:rPr>
              <a:t>web</a:t>
            </a:r>
            <a:r>
              <a:rPr lang="zh-CN" altLang="en-US" sz="1800">
                <a:latin typeface="微软雅黑" panose="020B0503020204020204" charset="-122"/>
                <a:ea typeface="微软雅黑" panose="020B0503020204020204" charset="-122"/>
                <a:cs typeface="微软雅黑" panose="020B0503020204020204" charset="-122"/>
                <a:sym typeface="+mn-ea"/>
              </a:rPr>
              <a:t>浏览型润滑系统</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zh-CN" altLang="en-US" sz="1800">
                <a:latin typeface="微软雅黑" panose="020B0503020204020204" charset="-122"/>
                <a:ea typeface="微软雅黑" panose="020B0503020204020204" charset="-122"/>
                <a:cs typeface="微软雅黑" panose="020B0503020204020204" charset="-122"/>
                <a:sym typeface="+mn-ea"/>
              </a:rPr>
              <a:t>为保证系统的稳定可靠，我们规定单台设备的可检测润滑点数量不能超过</a:t>
            </a:r>
            <a:r>
              <a:rPr lang="en-US" altLang="zh-CN" sz="1800">
                <a:latin typeface="微软雅黑" panose="020B0503020204020204" charset="-122"/>
                <a:ea typeface="微软雅黑" panose="020B0503020204020204" charset="-122"/>
                <a:cs typeface="微软雅黑" panose="020B0503020204020204" charset="-122"/>
                <a:sym typeface="+mn-ea"/>
              </a:rPr>
              <a:t>500</a:t>
            </a:r>
            <a:r>
              <a:rPr lang="zh-CN" altLang="en-US" sz="1800">
                <a:latin typeface="微软雅黑" panose="020B0503020204020204" charset="-122"/>
                <a:ea typeface="微软雅黑" panose="020B0503020204020204" charset="-122"/>
                <a:cs typeface="微软雅黑" panose="020B0503020204020204" charset="-122"/>
                <a:sym typeface="+mn-ea"/>
              </a:rPr>
              <a:t>点</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zh-CN" altLang="en-US" sz="1800">
                <a:latin typeface="微软雅黑" panose="020B0503020204020204" charset="-122"/>
                <a:ea typeface="微软雅黑" panose="020B0503020204020204" charset="-122"/>
                <a:cs typeface="微软雅黑" panose="020B0503020204020204" charset="-122"/>
                <a:sym typeface="+mn-ea"/>
              </a:rPr>
              <a:t>为了设计标准型润滑系统我们将设计研发的基础定义在标准配置</a:t>
            </a:r>
            <a:endParaRPr lang="zh-CN" altLang="en-US" sz="1800">
              <a:latin typeface="微软雅黑" panose="020B0503020204020204" charset="-122"/>
              <a:ea typeface="微软雅黑" panose="020B0503020204020204" charset="-122"/>
              <a:cs typeface="微软雅黑" panose="020B0503020204020204" charset="-122"/>
            </a:endParaRPr>
          </a:p>
          <a:p>
            <a:r>
              <a:rPr lang="zh-CN" altLang="en-US" sz="1800">
                <a:latin typeface="微软雅黑" panose="020B0503020204020204" charset="-122"/>
                <a:ea typeface="微软雅黑" panose="020B0503020204020204" charset="-122"/>
                <a:cs typeface="微软雅黑" panose="020B0503020204020204" charset="-122"/>
                <a:sym typeface="+mn-ea"/>
              </a:rPr>
              <a:t>两台润滑泵</a:t>
            </a:r>
            <a:endParaRPr lang="zh-CN" altLang="en-US" sz="1800">
              <a:latin typeface="微软雅黑" panose="020B0503020204020204" charset="-122"/>
              <a:ea typeface="微软雅黑" panose="020B0503020204020204" charset="-122"/>
              <a:cs typeface="微软雅黑" panose="020B0503020204020204" charset="-122"/>
            </a:endParaRPr>
          </a:p>
          <a:p>
            <a:r>
              <a:rPr lang="zh-CN" altLang="en-US" sz="1800">
                <a:latin typeface="微软雅黑" panose="020B0503020204020204" charset="-122"/>
                <a:ea typeface="微软雅黑" panose="020B0503020204020204" charset="-122"/>
                <a:cs typeface="微软雅黑" panose="020B0503020204020204" charset="-122"/>
                <a:sym typeface="+mn-ea"/>
              </a:rPr>
              <a:t>一套</a:t>
            </a:r>
            <a:r>
              <a:rPr lang="en-US" altLang="zh-CN" sz="1800">
                <a:latin typeface="微软雅黑" panose="020B0503020204020204" charset="-122"/>
                <a:ea typeface="微软雅黑" panose="020B0503020204020204" charset="-122"/>
                <a:cs typeface="微软雅黑" panose="020B0503020204020204" charset="-122"/>
                <a:sym typeface="+mn-ea"/>
              </a:rPr>
              <a:t>500L</a:t>
            </a:r>
            <a:r>
              <a:rPr lang="zh-CN" altLang="en-US" sz="1800">
                <a:latin typeface="微软雅黑" panose="020B0503020204020204" charset="-122"/>
                <a:ea typeface="微软雅黑" panose="020B0503020204020204" charset="-122"/>
                <a:cs typeface="微软雅黑" panose="020B0503020204020204" charset="-122"/>
                <a:sym typeface="+mn-ea"/>
              </a:rPr>
              <a:t>的储脂罐</a:t>
            </a:r>
            <a:endParaRPr lang="zh-CN" altLang="en-US" sz="1800">
              <a:latin typeface="微软雅黑" panose="020B0503020204020204" charset="-122"/>
              <a:ea typeface="微软雅黑" panose="020B0503020204020204" charset="-122"/>
              <a:cs typeface="微软雅黑" panose="020B0503020204020204" charset="-122"/>
            </a:endParaRPr>
          </a:p>
          <a:p>
            <a:r>
              <a:rPr lang="zh-CN" altLang="en-US" sz="1800">
                <a:latin typeface="微软雅黑" panose="020B0503020204020204" charset="-122"/>
                <a:ea typeface="微软雅黑" panose="020B0503020204020204" charset="-122"/>
                <a:cs typeface="微软雅黑" panose="020B0503020204020204" charset="-122"/>
                <a:sym typeface="+mn-ea"/>
              </a:rPr>
              <a:t>两个连锁信号</a:t>
            </a:r>
            <a:endParaRPr lang="zh-CN" altLang="en-US" sz="1800">
              <a:latin typeface="微软雅黑" panose="020B0503020204020204" charset="-122"/>
              <a:ea typeface="微软雅黑" panose="020B0503020204020204" charset="-122"/>
              <a:cs typeface="微软雅黑" panose="020B0503020204020204" charset="-122"/>
            </a:endParaRPr>
          </a:p>
          <a:p>
            <a:r>
              <a:rPr lang="zh-CN" altLang="en-US" sz="1800">
                <a:latin typeface="微软雅黑" panose="020B0503020204020204" charset="-122"/>
                <a:ea typeface="微软雅黑" panose="020B0503020204020204" charset="-122"/>
                <a:cs typeface="微软雅黑" panose="020B0503020204020204" charset="-122"/>
                <a:sym typeface="+mn-ea"/>
              </a:rPr>
              <a:t>最高不超过</a:t>
            </a:r>
            <a:r>
              <a:rPr lang="en-US" altLang="zh-CN" sz="1800">
                <a:latin typeface="微软雅黑" panose="020B0503020204020204" charset="-122"/>
                <a:ea typeface="微软雅黑" panose="020B0503020204020204" charset="-122"/>
                <a:cs typeface="微软雅黑" panose="020B0503020204020204" charset="-122"/>
                <a:sym typeface="+mn-ea"/>
              </a:rPr>
              <a:t>4</a:t>
            </a:r>
            <a:r>
              <a:rPr lang="zh-CN" altLang="en-US" sz="1800">
                <a:latin typeface="微软雅黑" panose="020B0503020204020204" charset="-122"/>
                <a:ea typeface="微软雅黑" panose="020B0503020204020204" charset="-122"/>
                <a:cs typeface="微软雅黑" panose="020B0503020204020204" charset="-122"/>
                <a:sym typeface="+mn-ea"/>
              </a:rPr>
              <a:t>台设备受一台工控机监控</a:t>
            </a:r>
            <a:endParaRPr lang="zh-CN" altLang="en-US" sz="1800">
              <a:latin typeface="微软雅黑" panose="020B0503020204020204" charset="-122"/>
              <a:ea typeface="微软雅黑" panose="020B0503020204020204" charset="-122"/>
              <a:cs typeface="微软雅黑" panose="020B0503020204020204" charset="-122"/>
            </a:endParaRPr>
          </a:p>
          <a:p>
            <a:pPr>
              <a:buNone/>
            </a:pPr>
            <a:r>
              <a:rPr lang="zh-CN" altLang="en-US" sz="1800">
                <a:latin typeface="微软雅黑" panose="020B0503020204020204" charset="-122"/>
                <a:ea typeface="微软雅黑" panose="020B0503020204020204" charset="-122"/>
                <a:cs typeface="微软雅黑" panose="020B0503020204020204" charset="-122"/>
                <a:sym typeface="+mn-ea"/>
              </a:rPr>
              <a:t>此项配置能够满足</a:t>
            </a:r>
            <a:r>
              <a:rPr lang="en-US" altLang="zh-CN" sz="1800">
                <a:latin typeface="微软雅黑" panose="020B0503020204020204" charset="-122"/>
                <a:ea typeface="微软雅黑" panose="020B0503020204020204" charset="-122"/>
                <a:cs typeface="微软雅黑" panose="020B0503020204020204" charset="-122"/>
                <a:sym typeface="+mn-ea"/>
              </a:rPr>
              <a:t>80%</a:t>
            </a:r>
            <a:r>
              <a:rPr lang="zh-CN" altLang="en-US" sz="1800">
                <a:latin typeface="微软雅黑" panose="020B0503020204020204" charset="-122"/>
                <a:ea typeface="微软雅黑" panose="020B0503020204020204" charset="-122"/>
                <a:cs typeface="微软雅黑" panose="020B0503020204020204" charset="-122"/>
                <a:sym typeface="+mn-ea"/>
              </a:rPr>
              <a:t>的客户的需求，等设备稳定后开发</a:t>
            </a:r>
            <a:r>
              <a:rPr lang="en-US" altLang="zh-CN" sz="1800">
                <a:latin typeface="微软雅黑" panose="020B0503020204020204" charset="-122"/>
                <a:ea typeface="微软雅黑" panose="020B0503020204020204" charset="-122"/>
                <a:cs typeface="微软雅黑" panose="020B0503020204020204" charset="-122"/>
                <a:sym typeface="+mn-ea"/>
              </a:rPr>
              <a:t>20%</a:t>
            </a:r>
            <a:r>
              <a:rPr lang="zh-CN" altLang="en-US" sz="1800">
                <a:latin typeface="微软雅黑" panose="020B0503020204020204" charset="-122"/>
                <a:ea typeface="微软雅黑" panose="020B0503020204020204" charset="-122"/>
                <a:cs typeface="微软雅黑" panose="020B0503020204020204" charset="-122"/>
                <a:sym typeface="+mn-ea"/>
              </a:rPr>
              <a:t>的定制需求！</a:t>
            </a: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2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19810" y="75120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DF0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pic>
        <p:nvPicPr>
          <p:cNvPr id="6" name="Picture 2" descr="C:\Users\Administrator\Desktop\图片1.png图片1"/>
          <p:cNvPicPr>
            <a:picLocks noChangeAspect="1"/>
          </p:cNvPicPr>
          <p:nvPr/>
        </p:nvPicPr>
        <p:blipFill>
          <a:blip r:embed="rId1"/>
          <a:srcRect/>
          <a:stretch>
            <a:fillRect/>
          </a:stretch>
        </p:blipFill>
        <p:spPr>
          <a:xfrm>
            <a:off x="-49" y="1591310"/>
            <a:ext cx="7352714" cy="3675380"/>
          </a:xfrm>
          <a:prstGeom prst="rect">
            <a:avLst/>
          </a:prstGeom>
        </p:spPr>
      </p:pic>
      <p:grpSp>
        <p:nvGrpSpPr>
          <p:cNvPr id="3" name="组合 2"/>
          <p:cNvGrpSpPr/>
          <p:nvPr/>
        </p:nvGrpSpPr>
        <p:grpSpPr>
          <a:xfrm>
            <a:off x="8280400" y="1877060"/>
            <a:ext cx="3193415" cy="645160"/>
            <a:chOff x="12935" y="2956"/>
            <a:chExt cx="5029" cy="1016"/>
          </a:xfrm>
        </p:grpSpPr>
        <p:cxnSp>
          <p:nvCxnSpPr>
            <p:cNvPr id="8" name="直接连接符 7"/>
            <p:cNvCxnSpPr/>
            <p:nvPr/>
          </p:nvCxnSpPr>
          <p:spPr>
            <a:xfrm flipH="1">
              <a:off x="12935"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3312" y="2956"/>
              <a:ext cx="4652" cy="1016"/>
            </a:xfrm>
            <a:prstGeom prst="rect">
              <a:avLst/>
            </a:prstGeom>
            <a:noFill/>
          </p:spPr>
          <p:txBody>
            <a:bodyPr wrap="square" rtlCol="0">
              <a:spAutoFit/>
            </a:bodyPr>
            <a:lstStyle/>
            <a:p>
              <a:r>
                <a:rPr lang="en-US" altLang="zh-CN" sz="3600" dirty="0">
                  <a:solidFill>
                    <a:schemeClr val="bg1"/>
                  </a:solidFill>
                  <a:latin typeface="方正黑体简体" panose="02010601030101010101" pitchFamily="2" charset="-122"/>
                  <a:ea typeface="方正黑体简体" panose="02010601030101010101" pitchFamily="2" charset="-122"/>
                </a:rPr>
                <a:t>PART 04</a:t>
              </a:r>
              <a:endParaRPr lang="zh-CN" altLang="en-US" sz="3600" dirty="0">
                <a:solidFill>
                  <a:schemeClr val="bg1"/>
                </a:solidFill>
                <a:latin typeface="方正黑体简体" panose="02010601030101010101" pitchFamily="2" charset="-122"/>
                <a:ea typeface="方正黑体简体" panose="02010601030101010101" pitchFamily="2" charset="-122"/>
              </a:endParaRPr>
            </a:p>
          </p:txBody>
        </p:sp>
        <p:cxnSp>
          <p:nvCxnSpPr>
            <p:cNvPr id="14" name="直接连接符 13"/>
            <p:cNvCxnSpPr/>
            <p:nvPr/>
          </p:nvCxnSpPr>
          <p:spPr>
            <a:xfrm flipH="1">
              <a:off x="16614"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7289800" y="2680970"/>
            <a:ext cx="4652645" cy="1076325"/>
          </a:xfrm>
          <a:prstGeom prst="rect">
            <a:avLst/>
          </a:prstGeom>
          <a:noFill/>
        </p:spPr>
        <p:txBody>
          <a:bodyPr wrap="square" rtlCol="0">
            <a:spAutoFit/>
          </a:bodyPr>
          <a:lstStyle/>
          <a:p>
            <a:pPr algn="ctr">
              <a:buNone/>
            </a:pPr>
            <a:r>
              <a:rPr lang="en-US" altLang="zh-CN" sz="3200" b="1">
                <a:solidFill>
                  <a:schemeClr val="bg1"/>
                </a:solidFill>
                <a:latin typeface="微软雅黑" panose="020B0503020204020204" charset="-122"/>
                <a:ea typeface="微软雅黑" panose="020B0503020204020204" charset="-122"/>
                <a:cs typeface="微软雅黑" panose="020B0503020204020204" charset="-122"/>
                <a:sym typeface="+mn-ea"/>
              </a:rPr>
              <a:t>SR/ZNRH</a:t>
            </a:r>
            <a:r>
              <a:rPr lang="zh-CN" altLang="en-US" sz="3200" b="1">
                <a:solidFill>
                  <a:schemeClr val="bg1"/>
                </a:solidFill>
                <a:latin typeface="微软雅黑" panose="020B0503020204020204" charset="-122"/>
                <a:ea typeface="微软雅黑" panose="020B0503020204020204" charset="-122"/>
                <a:cs typeface="微软雅黑" panose="020B0503020204020204" charset="-122"/>
                <a:sym typeface="+mn-ea"/>
              </a:rPr>
              <a:t>智能润滑系统</a:t>
            </a:r>
            <a:endParaRPr lang="zh-CN" altLang="en-US" sz="3200" b="1">
              <a:solidFill>
                <a:schemeClr val="bg1"/>
              </a:solidFill>
              <a:latin typeface="微软雅黑" panose="020B0503020204020204" charset="-122"/>
              <a:ea typeface="微软雅黑" panose="020B0503020204020204" charset="-122"/>
              <a:cs typeface="微软雅黑" panose="020B0503020204020204" charset="-122"/>
              <a:sym typeface="+mn-ea"/>
            </a:endParaRPr>
          </a:p>
          <a:p>
            <a:pPr algn="ctr">
              <a:buNone/>
            </a:pPr>
            <a:r>
              <a:rPr lang="zh-CN" altLang="en-US" sz="3200" b="1">
                <a:solidFill>
                  <a:schemeClr val="bg1"/>
                </a:solidFill>
                <a:latin typeface="微软雅黑" panose="020B0503020204020204" charset="-122"/>
                <a:ea typeface="微软雅黑" panose="020B0503020204020204" charset="-122"/>
                <a:cs typeface="微软雅黑" panose="020B0503020204020204" charset="-122"/>
                <a:sym typeface="+mn-ea"/>
              </a:rPr>
              <a:t>技术方案</a:t>
            </a:r>
            <a:endParaRPr lang="zh-CN" altLang="en-US" sz="32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1155065" cy="460375"/>
          </a:xfrm>
          <a:prstGeom prst="rect">
            <a:avLst/>
          </a:prstGeom>
          <a:noFill/>
        </p:spPr>
        <p:txBody>
          <a:bodyPr wrap="square" rtlCol="0">
            <a:spAutoFit/>
          </a:bodyPr>
          <a:p>
            <a:pPr lvl="0">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目录</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4650740" cy="497459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None/>
            </a:pPr>
            <a:r>
              <a:rPr lang="zh-CN" altLang="en-US" sz="1800" b="1">
                <a:latin typeface="微软雅黑" panose="020B0503020204020204" charset="-122"/>
                <a:ea typeface="微软雅黑" panose="020B0503020204020204" charset="-122"/>
                <a:cs typeface="微软雅黑" panose="020B0503020204020204" charset="-122"/>
                <a:sym typeface="+mn-ea"/>
              </a:rPr>
              <a:t>一、概述	</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第一节：冶金设备现状</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第二节、用户对设备在线润滑的要求</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b="1">
                <a:latin typeface="微软雅黑" panose="020B0503020204020204" charset="-122"/>
                <a:ea typeface="微软雅黑" panose="020B0503020204020204" charset="-122"/>
                <a:cs typeface="微软雅黑" panose="020B0503020204020204" charset="-122"/>
                <a:sym typeface="+mn-ea"/>
              </a:rPr>
              <a:t>二、针对本项目的润滑解决方案</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第一节、设备润滑要求</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第二节、设备技术方案</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第三节、SR/ZNRH智能分布式润滑系统介绍</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第四节、 施工方案</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b="1">
                <a:latin typeface="微软雅黑" panose="020B0503020204020204" charset="-122"/>
                <a:ea typeface="微软雅黑" panose="020B0503020204020204" charset="-122"/>
                <a:cs typeface="微软雅黑" panose="020B0503020204020204" charset="-122"/>
                <a:sym typeface="+mn-ea"/>
              </a:rPr>
              <a:t>三、润滑管理的革新为客户创造的生产价值</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第一节  直接效益	13</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r>
              <a:rPr lang="zh-CN" altLang="en-US" sz="1800">
                <a:latin typeface="微软雅黑" panose="020B0503020204020204" charset="-122"/>
                <a:ea typeface="微软雅黑" panose="020B0503020204020204" charset="-122"/>
                <a:cs typeface="微软雅黑" panose="020B0503020204020204" charset="-122"/>
                <a:sym typeface="+mn-ea"/>
              </a:rPr>
              <a:t>第二节 间接效益	13</a:t>
            </a:r>
            <a:endParaRPr lang="zh-CN" altLang="en-US" sz="1800">
              <a:latin typeface="微软雅黑" panose="020B0503020204020204" charset="-122"/>
              <a:ea typeface="微软雅黑" panose="020B0503020204020204" charset="-122"/>
              <a:cs typeface="微软雅黑" panose="020B0503020204020204" charset="-122"/>
              <a:sym typeface="+mn-ea"/>
            </a:endParaRPr>
          </a:p>
          <a:p>
            <a:pPr>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nSpc>
                <a:spcPct val="11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8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概述</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030" cy="239268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3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sym typeface="+mn-ea"/>
              </a:rPr>
              <a:t>第一节：冶金设备现状</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30000"/>
              </a:lnSpc>
              <a:buNone/>
            </a:pPr>
            <a:r>
              <a:rPr lang="zh-CN" altLang="en-US" sz="1800">
                <a:latin typeface="微软雅黑" panose="020B0503020204020204" charset="-122"/>
                <a:ea typeface="微软雅黑" panose="020B0503020204020204" charset="-122"/>
                <a:cs typeface="微软雅黑" panose="020B0503020204020204" charset="-122"/>
                <a:sym typeface="+mn-ea"/>
              </a:rPr>
              <a:t>       冶金机械设备的工作条件是十分苛刻的，具有重载、高速、高温、多尘、多腐蚀性介质和连续作业的特点。要确保设备正常运转，必须加强设备的日常维护和管理工作。随着生产设备自动化程度的不断提高，精确可靠的设备在线维护系统成了企业顺利生产的有力保证障。</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30000"/>
              </a:lnSpc>
              <a:buNone/>
            </a:pPr>
            <a:r>
              <a:rPr lang="zh-CN" altLang="en-US" sz="1800">
                <a:latin typeface="微软雅黑" panose="020B0503020204020204" charset="-122"/>
                <a:ea typeface="微软雅黑" panose="020B0503020204020204" charset="-122"/>
                <a:cs typeface="微软雅黑" panose="020B0503020204020204" charset="-122"/>
                <a:sym typeface="+mn-ea"/>
              </a:rPr>
              <a:t>       随着设备管理理论的发展，设备润滑管理的方式也在不断的进步，设备管理的要求也不断提高。维护方式从“无能力无意识”演变成新的维护方式“有能力有主动意识”。</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3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5" name="图片 4" descr="LOGO"/>
          <p:cNvPicPr>
            <a:picLocks noChangeAspect="1"/>
          </p:cNvPicPr>
          <p:nvPr/>
        </p:nvPicPr>
        <p:blipFill>
          <a:blip r:embed="rId1"/>
          <a:stretch>
            <a:fillRect/>
          </a:stretch>
        </p:blipFill>
        <p:spPr>
          <a:xfrm>
            <a:off x="10594975" y="97155"/>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grpSp>
        <p:nvGrpSpPr>
          <p:cNvPr id="29" name="PA_库_组合 28"/>
          <p:cNvGrpSpPr/>
          <p:nvPr>
            <p:custDataLst>
              <p:tags r:id="rId3"/>
            </p:custDataLst>
          </p:nvPr>
        </p:nvGrpSpPr>
        <p:grpSpPr>
          <a:xfrm>
            <a:off x="1170940" y="4030980"/>
            <a:ext cx="1800860" cy="1401445"/>
            <a:chOff x="8423437" y="3608911"/>
            <a:chExt cx="2482046" cy="1930741"/>
          </a:xfrm>
        </p:grpSpPr>
        <p:sp>
          <p:nvSpPr>
            <p:cNvPr id="3" name="Oval 28"/>
            <p:cNvSpPr/>
            <p:nvPr/>
          </p:nvSpPr>
          <p:spPr>
            <a:xfrm>
              <a:off x="8521732" y="3707206"/>
              <a:ext cx="1734151" cy="1734151"/>
            </a:xfrm>
            <a:prstGeom prst="ellipse">
              <a:avLst/>
            </a:prstGeom>
            <a:gradFill>
              <a:gsLst>
                <a:gs pos="0">
                  <a:srgbClr val="FE4444"/>
                </a:gs>
                <a:gs pos="100000">
                  <a:srgbClr val="832B2B"/>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18" name="Oval 27"/>
            <p:cNvSpPr/>
            <p:nvPr/>
          </p:nvSpPr>
          <p:spPr>
            <a:xfrm>
              <a:off x="8423437" y="3608911"/>
              <a:ext cx="1930741" cy="1930741"/>
            </a:xfrm>
            <a:prstGeom prst="ellips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20" name="TextBox 46"/>
            <p:cNvSpPr txBox="1"/>
            <p:nvPr/>
          </p:nvSpPr>
          <p:spPr bwMode="auto">
            <a:xfrm>
              <a:off x="8627907" y="4029851"/>
              <a:ext cx="1522095" cy="1089660"/>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bodyPr>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被动</a:t>
              </a:r>
              <a:endParaRPr lang="zh-CN" altLang="en-US" sz="2400" b="1" dirty="0">
                <a:solidFill>
                  <a:schemeClr val="bg1"/>
                </a:solidFill>
                <a:latin typeface="微软雅黑" panose="020B0503020204020204" charset="-122"/>
                <a:ea typeface="微软雅黑" panose="020B0503020204020204" charset="-122"/>
              </a:endParaRPr>
            </a:p>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维修</a:t>
              </a:r>
              <a:endParaRPr lang="zh-CN" altLang="en-US" sz="2400" b="1" dirty="0">
                <a:solidFill>
                  <a:schemeClr val="bg1"/>
                </a:solidFill>
                <a:latin typeface="微软雅黑" panose="020B0503020204020204" charset="-122"/>
                <a:ea typeface="微软雅黑" panose="020B0503020204020204" charset="-122"/>
              </a:endParaRPr>
            </a:p>
          </p:txBody>
        </p:sp>
        <p:sp>
          <p:nvSpPr>
            <p:cNvPr id="21" name="Isosceles Triangle 31"/>
            <p:cNvSpPr/>
            <p:nvPr/>
          </p:nvSpPr>
          <p:spPr>
            <a:xfrm rot="5400000">
              <a:off x="10251555" y="4391356"/>
              <a:ext cx="941295" cy="36656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grpSp>
        <p:nvGrpSpPr>
          <p:cNvPr id="22" name="PA_库_组合 28"/>
          <p:cNvGrpSpPr/>
          <p:nvPr>
            <p:custDataLst>
              <p:tags r:id="rId4"/>
            </p:custDataLst>
          </p:nvPr>
        </p:nvGrpSpPr>
        <p:grpSpPr>
          <a:xfrm>
            <a:off x="3171190" y="4030980"/>
            <a:ext cx="1800860" cy="1401445"/>
            <a:chOff x="8423437" y="3608911"/>
            <a:chExt cx="2482046" cy="1930741"/>
          </a:xfrm>
        </p:grpSpPr>
        <p:sp>
          <p:nvSpPr>
            <p:cNvPr id="23" name="Oval 28"/>
            <p:cNvSpPr/>
            <p:nvPr/>
          </p:nvSpPr>
          <p:spPr>
            <a:xfrm>
              <a:off x="8521732" y="3707206"/>
              <a:ext cx="1734151" cy="1734151"/>
            </a:xfrm>
            <a:prstGeom prst="ellipse">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25" name="Oval 27"/>
            <p:cNvSpPr/>
            <p:nvPr/>
          </p:nvSpPr>
          <p:spPr>
            <a:xfrm>
              <a:off x="8423437" y="3608911"/>
              <a:ext cx="1930741" cy="1930741"/>
            </a:xfrm>
            <a:prstGeom prst="ellips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26" name="TextBox 46"/>
            <p:cNvSpPr txBox="1"/>
            <p:nvPr/>
          </p:nvSpPr>
          <p:spPr bwMode="auto">
            <a:xfrm>
              <a:off x="8627907" y="4104211"/>
              <a:ext cx="1522095" cy="1089660"/>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bodyPr>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预防性</a:t>
              </a:r>
              <a:endParaRPr lang="zh-CN" altLang="en-US" sz="2400" b="1" dirty="0">
                <a:solidFill>
                  <a:schemeClr val="bg1"/>
                </a:solidFill>
                <a:latin typeface="微软雅黑" panose="020B0503020204020204" charset="-122"/>
                <a:ea typeface="微软雅黑" panose="020B0503020204020204" charset="-122"/>
              </a:endParaRPr>
            </a:p>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维修</a:t>
              </a:r>
              <a:endParaRPr lang="zh-CN" altLang="en-US" sz="2400" b="1" dirty="0">
                <a:solidFill>
                  <a:schemeClr val="bg1"/>
                </a:solidFill>
                <a:latin typeface="微软雅黑" panose="020B0503020204020204" charset="-122"/>
                <a:ea typeface="微软雅黑" panose="020B0503020204020204" charset="-122"/>
              </a:endParaRPr>
            </a:p>
          </p:txBody>
        </p:sp>
        <p:sp>
          <p:nvSpPr>
            <p:cNvPr id="27" name="Isosceles Triangle 31"/>
            <p:cNvSpPr/>
            <p:nvPr/>
          </p:nvSpPr>
          <p:spPr>
            <a:xfrm rot="5400000">
              <a:off x="10251555" y="4391356"/>
              <a:ext cx="941295" cy="36656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grpSp>
        <p:nvGrpSpPr>
          <p:cNvPr id="28" name="PA_库_组合 28"/>
          <p:cNvGrpSpPr/>
          <p:nvPr>
            <p:custDataLst>
              <p:tags r:id="rId5"/>
            </p:custDataLst>
          </p:nvPr>
        </p:nvGrpSpPr>
        <p:grpSpPr>
          <a:xfrm>
            <a:off x="5195570" y="4030980"/>
            <a:ext cx="1800860" cy="1401445"/>
            <a:chOff x="8423437" y="3608911"/>
            <a:chExt cx="2482046" cy="1930741"/>
          </a:xfrm>
        </p:grpSpPr>
        <p:sp>
          <p:nvSpPr>
            <p:cNvPr id="30" name="Oval 28"/>
            <p:cNvSpPr/>
            <p:nvPr/>
          </p:nvSpPr>
          <p:spPr>
            <a:xfrm>
              <a:off x="8521732" y="3707206"/>
              <a:ext cx="1734151" cy="1734151"/>
            </a:xfrm>
            <a:prstGeom prst="ellipse">
              <a:avLst/>
            </a:prstGeom>
            <a:gradFill>
              <a:gsLst>
                <a:gs pos="0">
                  <a:srgbClr val="FE4444"/>
                </a:gs>
                <a:gs pos="100000">
                  <a:srgbClr val="832B2B"/>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31" name="Oval 27"/>
            <p:cNvSpPr/>
            <p:nvPr/>
          </p:nvSpPr>
          <p:spPr>
            <a:xfrm>
              <a:off x="8423437" y="3608911"/>
              <a:ext cx="1930741" cy="1930741"/>
            </a:xfrm>
            <a:prstGeom prst="ellips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32" name="TextBox 46"/>
            <p:cNvSpPr txBox="1"/>
            <p:nvPr/>
          </p:nvSpPr>
          <p:spPr bwMode="auto">
            <a:xfrm>
              <a:off x="8627907" y="4029851"/>
              <a:ext cx="1522095" cy="1089660"/>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bodyPr>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预测性</a:t>
              </a:r>
              <a:endParaRPr lang="zh-CN" altLang="en-US" sz="2400" b="1" dirty="0">
                <a:solidFill>
                  <a:schemeClr val="bg1"/>
                </a:solidFill>
                <a:latin typeface="微软雅黑" panose="020B0503020204020204" charset="-122"/>
                <a:ea typeface="微软雅黑" panose="020B0503020204020204" charset="-122"/>
              </a:endParaRPr>
            </a:p>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维修</a:t>
              </a:r>
              <a:endParaRPr lang="zh-CN" altLang="en-US" sz="2400" b="1" dirty="0">
                <a:solidFill>
                  <a:schemeClr val="bg1"/>
                </a:solidFill>
                <a:latin typeface="微软雅黑" panose="020B0503020204020204" charset="-122"/>
                <a:ea typeface="微软雅黑" panose="020B0503020204020204" charset="-122"/>
              </a:endParaRPr>
            </a:p>
          </p:txBody>
        </p:sp>
        <p:sp>
          <p:nvSpPr>
            <p:cNvPr id="33" name="Isosceles Triangle 31"/>
            <p:cNvSpPr/>
            <p:nvPr/>
          </p:nvSpPr>
          <p:spPr>
            <a:xfrm rot="5400000">
              <a:off x="10251555" y="4391356"/>
              <a:ext cx="941295" cy="36656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grpSp>
        <p:nvGrpSpPr>
          <p:cNvPr id="34" name="PA_库_组合 28"/>
          <p:cNvGrpSpPr/>
          <p:nvPr>
            <p:custDataLst>
              <p:tags r:id="rId6"/>
            </p:custDataLst>
          </p:nvPr>
        </p:nvGrpSpPr>
        <p:grpSpPr>
          <a:xfrm>
            <a:off x="7228840" y="4030980"/>
            <a:ext cx="1800860" cy="1401445"/>
            <a:chOff x="8423437" y="3608911"/>
            <a:chExt cx="2482046" cy="1930741"/>
          </a:xfrm>
        </p:grpSpPr>
        <p:sp>
          <p:nvSpPr>
            <p:cNvPr id="35" name="Oval 28"/>
            <p:cNvSpPr/>
            <p:nvPr/>
          </p:nvSpPr>
          <p:spPr>
            <a:xfrm>
              <a:off x="8521732" y="3707206"/>
              <a:ext cx="1734151" cy="1734151"/>
            </a:xfrm>
            <a:prstGeom prst="ellipse">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36" name="Oval 27"/>
            <p:cNvSpPr/>
            <p:nvPr/>
          </p:nvSpPr>
          <p:spPr>
            <a:xfrm>
              <a:off x="8423437" y="3608911"/>
              <a:ext cx="1930741" cy="1930741"/>
            </a:xfrm>
            <a:prstGeom prst="ellips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37" name="TextBox 46"/>
            <p:cNvSpPr txBox="1"/>
            <p:nvPr/>
          </p:nvSpPr>
          <p:spPr bwMode="auto">
            <a:xfrm>
              <a:off x="8627907" y="4029851"/>
              <a:ext cx="1522095" cy="1089660"/>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bodyPr>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主动</a:t>
              </a:r>
              <a:endParaRPr lang="zh-CN" altLang="en-US" sz="2400" b="1" dirty="0">
                <a:solidFill>
                  <a:schemeClr val="bg1"/>
                </a:solidFill>
                <a:latin typeface="微软雅黑" panose="020B0503020204020204" charset="-122"/>
                <a:ea typeface="微软雅黑" panose="020B0503020204020204" charset="-122"/>
              </a:endParaRPr>
            </a:p>
            <a:p>
              <a:pPr algn="ctr" latinLnBrk="0">
                <a:buClr>
                  <a:prstClr val="white"/>
                </a:buClr>
                <a:defRPr/>
              </a:pPr>
              <a:r>
                <a:rPr lang="zh-CN" altLang="en-US" sz="2400" b="1" dirty="0">
                  <a:solidFill>
                    <a:schemeClr val="bg1"/>
                  </a:solidFill>
                  <a:latin typeface="微软雅黑" panose="020B0503020204020204" charset="-122"/>
                  <a:ea typeface="微软雅黑" panose="020B0503020204020204" charset="-122"/>
                </a:rPr>
                <a:t>维修</a:t>
              </a:r>
              <a:endParaRPr lang="zh-CN" altLang="en-US" sz="2400" b="1" dirty="0">
                <a:solidFill>
                  <a:schemeClr val="bg1"/>
                </a:solidFill>
                <a:latin typeface="微软雅黑" panose="020B0503020204020204" charset="-122"/>
                <a:ea typeface="微软雅黑" panose="020B0503020204020204" charset="-122"/>
              </a:endParaRPr>
            </a:p>
          </p:txBody>
        </p:sp>
        <p:sp>
          <p:nvSpPr>
            <p:cNvPr id="38" name="Isosceles Triangle 31"/>
            <p:cNvSpPr/>
            <p:nvPr/>
          </p:nvSpPr>
          <p:spPr>
            <a:xfrm rot="5400000">
              <a:off x="10251555" y="4391356"/>
              <a:ext cx="941295" cy="36656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grpSp>
        <p:nvGrpSpPr>
          <p:cNvPr id="39" name="PA_库_组合 28"/>
          <p:cNvGrpSpPr/>
          <p:nvPr>
            <p:custDataLst>
              <p:tags r:id="rId7"/>
            </p:custDataLst>
          </p:nvPr>
        </p:nvGrpSpPr>
        <p:grpSpPr>
          <a:xfrm>
            <a:off x="9291955" y="4030980"/>
            <a:ext cx="1400858" cy="1401445"/>
            <a:chOff x="8423437" y="3608911"/>
            <a:chExt cx="1930741" cy="1930741"/>
          </a:xfrm>
        </p:grpSpPr>
        <p:sp>
          <p:nvSpPr>
            <p:cNvPr id="40" name="Oval 28"/>
            <p:cNvSpPr/>
            <p:nvPr/>
          </p:nvSpPr>
          <p:spPr>
            <a:xfrm>
              <a:off x="8521732" y="3707206"/>
              <a:ext cx="1734151" cy="1734151"/>
            </a:xfrm>
            <a:prstGeom prst="ellipse">
              <a:avLst/>
            </a:prstGeom>
            <a:gradFill>
              <a:gsLst>
                <a:gs pos="0">
                  <a:srgbClr val="FE4444"/>
                </a:gs>
                <a:gs pos="100000">
                  <a:srgbClr val="832B2B"/>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42" name="Oval 27"/>
            <p:cNvSpPr/>
            <p:nvPr/>
          </p:nvSpPr>
          <p:spPr>
            <a:xfrm>
              <a:off x="8423437" y="3608911"/>
              <a:ext cx="1930741" cy="1930741"/>
            </a:xfrm>
            <a:prstGeom prst="ellips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43" name="TextBox 46"/>
            <p:cNvSpPr txBox="1"/>
            <p:nvPr/>
          </p:nvSpPr>
          <p:spPr bwMode="auto">
            <a:xfrm>
              <a:off x="8627907" y="4185570"/>
              <a:ext cx="1522095" cy="1089660"/>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bodyPr>
            <a:p>
              <a:pPr algn="ctr" latinLnBrk="0">
                <a:buClr>
                  <a:prstClr val="white"/>
                </a:buClr>
                <a:defRPr/>
              </a:pPr>
              <a:r>
                <a:rPr lang="zh-CN" altLang="en-US" sz="2000" b="1" dirty="0">
                  <a:solidFill>
                    <a:schemeClr val="bg1"/>
                  </a:solidFill>
                  <a:latin typeface="微软雅黑" panose="020B0503020204020204" charset="-122"/>
                  <a:ea typeface="微软雅黑" panose="020B0503020204020204" charset="-122"/>
                </a:rPr>
                <a:t>设备在线</a:t>
              </a:r>
              <a:endParaRPr lang="zh-CN" altLang="en-US" sz="2000" b="1" dirty="0">
                <a:solidFill>
                  <a:schemeClr val="bg1"/>
                </a:solidFill>
                <a:latin typeface="微软雅黑" panose="020B0503020204020204" charset="-122"/>
                <a:ea typeface="微软雅黑" panose="020B0503020204020204" charset="-122"/>
              </a:endParaRPr>
            </a:p>
            <a:p>
              <a:pPr algn="ctr" latinLnBrk="0">
                <a:buClr>
                  <a:prstClr val="white"/>
                </a:buClr>
                <a:defRPr/>
              </a:pPr>
              <a:r>
                <a:rPr lang="zh-CN" altLang="en-US" sz="2000" b="1" dirty="0">
                  <a:solidFill>
                    <a:schemeClr val="bg1"/>
                  </a:solidFill>
                  <a:latin typeface="微软雅黑" panose="020B0503020204020204" charset="-122"/>
                  <a:ea typeface="微软雅黑" panose="020B0503020204020204" charset="-122"/>
                </a:rPr>
                <a:t>维修</a:t>
              </a:r>
              <a:endParaRPr lang="zh-CN" altLang="en-US" sz="2000" b="1"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53" presetClass="entr" presetSubtype="528"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anim calcmode="lin" valueType="num">
                                      <p:cBhvr>
                                        <p:cTn id="37" dur="500" fill="hold"/>
                                        <p:tgtEl>
                                          <p:spTgt spid="29"/>
                                        </p:tgtEl>
                                        <p:attrNameLst>
                                          <p:attrName>ppt_x</p:attrName>
                                        </p:attrNameLst>
                                      </p:cBhvr>
                                      <p:tavLst>
                                        <p:tav tm="0">
                                          <p:val>
                                            <p:fltVal val="0.5"/>
                                          </p:val>
                                        </p:tav>
                                        <p:tav tm="100000">
                                          <p:val>
                                            <p:strVal val="#ppt_x"/>
                                          </p:val>
                                        </p:tav>
                                      </p:tavLst>
                                    </p:anim>
                                    <p:anim calcmode="lin" valueType="num">
                                      <p:cBhvr>
                                        <p:cTn id="38" dur="500" fill="hold"/>
                                        <p:tgtEl>
                                          <p:spTgt spid="29"/>
                                        </p:tgtEl>
                                        <p:attrNameLst>
                                          <p:attrName>ppt_y</p:attrName>
                                        </p:attrNameLst>
                                      </p:cBhvr>
                                      <p:tavLst>
                                        <p:tav tm="0">
                                          <p:val>
                                            <p:fltVal val="0.5"/>
                                          </p:val>
                                        </p:tav>
                                        <p:tav tm="100000">
                                          <p:val>
                                            <p:strVal val="#ppt_y"/>
                                          </p:val>
                                        </p:tav>
                                      </p:tavLst>
                                    </p:anim>
                                  </p:childTnLst>
                                </p:cTn>
                              </p:par>
                            </p:childTnLst>
                          </p:cTn>
                        </p:par>
                        <p:par>
                          <p:cTn id="39" fill="hold">
                            <p:stCondLst>
                              <p:cond delay="3500"/>
                            </p:stCondLst>
                            <p:childTnLst>
                              <p:par>
                                <p:cTn id="40" presetID="53" presetClass="entr" presetSubtype="528"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fltVal val="0.5"/>
                                          </p:val>
                                        </p:tav>
                                        <p:tav tm="100000">
                                          <p:val>
                                            <p:strVal val="#ppt_x"/>
                                          </p:val>
                                        </p:tav>
                                      </p:tavLst>
                                    </p:anim>
                                    <p:anim calcmode="lin" valueType="num">
                                      <p:cBhvr>
                                        <p:cTn id="46" dur="500" fill="hold"/>
                                        <p:tgtEl>
                                          <p:spTgt spid="22"/>
                                        </p:tgtEl>
                                        <p:attrNameLst>
                                          <p:attrName>ppt_y</p:attrName>
                                        </p:attrNameLst>
                                      </p:cBhvr>
                                      <p:tavLst>
                                        <p:tav tm="0">
                                          <p:val>
                                            <p:fltVal val="0.5"/>
                                          </p:val>
                                        </p:tav>
                                        <p:tav tm="100000">
                                          <p:val>
                                            <p:strVal val="#ppt_y"/>
                                          </p:val>
                                        </p:tav>
                                      </p:tavLst>
                                    </p:anim>
                                  </p:childTnLst>
                                </p:cTn>
                              </p:par>
                            </p:childTnLst>
                          </p:cTn>
                        </p:par>
                        <p:par>
                          <p:cTn id="47" fill="hold">
                            <p:stCondLst>
                              <p:cond delay="4000"/>
                            </p:stCondLst>
                            <p:childTnLst>
                              <p:par>
                                <p:cTn id="48" presetID="53" presetClass="entr" presetSubtype="528"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anim calcmode="lin" valueType="num">
                                      <p:cBhvr>
                                        <p:cTn id="53" dur="500" fill="hold"/>
                                        <p:tgtEl>
                                          <p:spTgt spid="28"/>
                                        </p:tgtEl>
                                        <p:attrNameLst>
                                          <p:attrName>ppt_x</p:attrName>
                                        </p:attrNameLst>
                                      </p:cBhvr>
                                      <p:tavLst>
                                        <p:tav tm="0">
                                          <p:val>
                                            <p:fltVal val="0.5"/>
                                          </p:val>
                                        </p:tav>
                                        <p:tav tm="100000">
                                          <p:val>
                                            <p:strVal val="#ppt_x"/>
                                          </p:val>
                                        </p:tav>
                                      </p:tavLst>
                                    </p:anim>
                                    <p:anim calcmode="lin" valueType="num">
                                      <p:cBhvr>
                                        <p:cTn id="54" dur="500" fill="hold"/>
                                        <p:tgtEl>
                                          <p:spTgt spid="28"/>
                                        </p:tgtEl>
                                        <p:attrNameLst>
                                          <p:attrName>ppt_y</p:attrName>
                                        </p:attrNameLst>
                                      </p:cBhvr>
                                      <p:tavLst>
                                        <p:tav tm="0">
                                          <p:val>
                                            <p:fltVal val="0.5"/>
                                          </p:val>
                                        </p:tav>
                                        <p:tav tm="100000">
                                          <p:val>
                                            <p:strVal val="#ppt_y"/>
                                          </p:val>
                                        </p:tav>
                                      </p:tavLst>
                                    </p:anim>
                                  </p:childTnLst>
                                </p:cTn>
                              </p:par>
                            </p:childTnLst>
                          </p:cTn>
                        </p:par>
                        <p:par>
                          <p:cTn id="55" fill="hold">
                            <p:stCondLst>
                              <p:cond delay="4500"/>
                            </p:stCondLst>
                            <p:childTnLst>
                              <p:par>
                                <p:cTn id="56" presetID="53" presetClass="entr" presetSubtype="528"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anim calcmode="lin" valueType="num">
                                      <p:cBhvr>
                                        <p:cTn id="61" dur="500" fill="hold"/>
                                        <p:tgtEl>
                                          <p:spTgt spid="34"/>
                                        </p:tgtEl>
                                        <p:attrNameLst>
                                          <p:attrName>ppt_x</p:attrName>
                                        </p:attrNameLst>
                                      </p:cBhvr>
                                      <p:tavLst>
                                        <p:tav tm="0">
                                          <p:val>
                                            <p:fltVal val="0.5"/>
                                          </p:val>
                                        </p:tav>
                                        <p:tav tm="100000">
                                          <p:val>
                                            <p:strVal val="#ppt_x"/>
                                          </p:val>
                                        </p:tav>
                                      </p:tavLst>
                                    </p:anim>
                                    <p:anim calcmode="lin" valueType="num">
                                      <p:cBhvr>
                                        <p:cTn id="62" dur="500" fill="hold"/>
                                        <p:tgtEl>
                                          <p:spTgt spid="34"/>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53" presetClass="entr" presetSubtype="528" fill="hold" nodeType="after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p:cTn id="66" dur="500" fill="hold"/>
                                        <p:tgtEl>
                                          <p:spTgt spid="39"/>
                                        </p:tgtEl>
                                        <p:attrNameLst>
                                          <p:attrName>ppt_w</p:attrName>
                                        </p:attrNameLst>
                                      </p:cBhvr>
                                      <p:tavLst>
                                        <p:tav tm="0">
                                          <p:val>
                                            <p:fltVal val="0"/>
                                          </p:val>
                                        </p:tav>
                                        <p:tav tm="100000">
                                          <p:val>
                                            <p:strVal val="#ppt_w"/>
                                          </p:val>
                                        </p:tav>
                                      </p:tavLst>
                                    </p:anim>
                                    <p:anim calcmode="lin" valueType="num">
                                      <p:cBhvr>
                                        <p:cTn id="67" dur="500" fill="hold"/>
                                        <p:tgtEl>
                                          <p:spTgt spid="39"/>
                                        </p:tgtEl>
                                        <p:attrNameLst>
                                          <p:attrName>ppt_h</p:attrName>
                                        </p:attrNameLst>
                                      </p:cBhvr>
                                      <p:tavLst>
                                        <p:tav tm="0">
                                          <p:val>
                                            <p:fltVal val="0"/>
                                          </p:val>
                                        </p:tav>
                                        <p:tav tm="100000">
                                          <p:val>
                                            <p:strVal val="#ppt_h"/>
                                          </p:val>
                                        </p:tav>
                                      </p:tavLst>
                                    </p:anim>
                                    <p:animEffect transition="in" filter="fade">
                                      <p:cBhvr>
                                        <p:cTn id="68" dur="500"/>
                                        <p:tgtEl>
                                          <p:spTgt spid="39"/>
                                        </p:tgtEl>
                                      </p:cBhvr>
                                    </p:animEffect>
                                    <p:anim calcmode="lin" valueType="num">
                                      <p:cBhvr>
                                        <p:cTn id="69" dur="500" fill="hold"/>
                                        <p:tgtEl>
                                          <p:spTgt spid="39"/>
                                        </p:tgtEl>
                                        <p:attrNameLst>
                                          <p:attrName>ppt_x</p:attrName>
                                        </p:attrNameLst>
                                      </p:cBhvr>
                                      <p:tavLst>
                                        <p:tav tm="0">
                                          <p:val>
                                            <p:fltVal val="0.5"/>
                                          </p:val>
                                        </p:tav>
                                        <p:tav tm="100000">
                                          <p:val>
                                            <p:strVal val="#ppt_x"/>
                                          </p:val>
                                        </p:tav>
                                      </p:tavLst>
                                    </p:anim>
                                    <p:anim calcmode="lin" valueType="num">
                                      <p:cBhvr>
                                        <p:cTn id="70" dur="500" fill="hold"/>
                                        <p:tgtEl>
                                          <p:spTgt spid="3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概述</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26606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sym typeface="+mn-ea"/>
              </a:rPr>
              <a:t>第一节：冶金设备现状</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       而机械设备的运转就离不开轴承和密封，每个轴承都有预先计算的使用寿命。然而，研究表明，因为各种原因，不是每个轴承都能达到预期寿命。在轴承生命周期里，在轴承生命周期中，对轴承使用寿命有重要影响的阶段就是安装、润滑、对中、基本状态监测和拆卸。可以确认几个重要的环节对轴承使用寿命有着重大的影响。在轴承使用周期中的这些阶段对获得轴承的最大使用寿命非常重要。通过正确的在线维护和使用恰当的工具，您可以显著地延长轴承的使用寿命，提高工厂生产力和生产效率。然而安装、对中、拆卸过程多数并非在实际设备在线过程中实施。但另外两项润滑和基本状态监测往往被低估；</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2"/>
          <p:cNvPicPr>
            <a:picLocks noChangeAspect="1"/>
          </p:cNvPicPr>
          <p:nvPr/>
        </p:nvPicPr>
        <p:blipFill>
          <a:blip r:embed="rId1"/>
          <a:stretch>
            <a:fillRect/>
          </a:stretch>
        </p:blipFill>
        <p:spPr>
          <a:xfrm>
            <a:off x="3450590" y="3759200"/>
            <a:ext cx="4522470" cy="2383155"/>
          </a:xfrm>
          <a:prstGeom prst="rect">
            <a:avLst/>
          </a:prstGeom>
          <a:noFill/>
          <a:ln w="9525">
            <a:noFill/>
          </a:ln>
        </p:spPr>
      </p:pic>
      <p:sp>
        <p:nvSpPr>
          <p:cNvPr id="5" name="文本框 4"/>
          <p:cNvSpPr txBox="1"/>
          <p:nvPr/>
        </p:nvSpPr>
        <p:spPr>
          <a:xfrm>
            <a:off x="3851910" y="6170930"/>
            <a:ext cx="3719195" cy="306705"/>
          </a:xfrm>
          <a:prstGeom prst="rect">
            <a:avLst/>
          </a:prstGeom>
          <a:noFill/>
        </p:spPr>
        <p:txBody>
          <a:bodyPr wrap="square" rtlCol="0">
            <a:spAutoFit/>
          </a:bodyPr>
          <a:p>
            <a:pPr>
              <a:defRPr/>
            </a:pPr>
            <a:r>
              <a:rPr lang="zh-CN" altLang="en-US" sz="1400" kern="0" dirty="0">
                <a:solidFill>
                  <a:schemeClr val="tx1"/>
                </a:solidFill>
                <a:latin typeface="微软雅黑" panose="020B0503020204020204" charset="-122"/>
                <a:ea typeface="微软雅黑" panose="020B0503020204020204" charset="-122"/>
                <a:cs typeface="微软雅黑" panose="020B0503020204020204" charset="-122"/>
                <a:sym typeface="+mn-ea"/>
              </a:rPr>
              <a:t>根据瑞典SKF统计轴承的过早失效的主要原因</a:t>
            </a:r>
            <a:endParaRPr lang="zh-CN" altLang="en-US" sz="1400" kern="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7" name="图片 6" descr="LOGO"/>
          <p:cNvPicPr>
            <a:picLocks noChangeAspect="1"/>
          </p:cNvPicPr>
          <p:nvPr/>
        </p:nvPicPr>
        <p:blipFill>
          <a:blip r:embed="rId2"/>
          <a:stretch>
            <a:fillRect/>
          </a:stretch>
        </p:blipFill>
        <p:spPr>
          <a:xfrm>
            <a:off x="10594975" y="99060"/>
            <a:ext cx="1134110" cy="586105"/>
          </a:xfrm>
          <a:prstGeom prst="rect">
            <a:avLst/>
          </a:prstGeom>
        </p:spPr>
      </p:pic>
      <p:grpSp>
        <p:nvGrpSpPr>
          <p:cNvPr id="8" name="组合 7"/>
          <p:cNvGrpSpPr/>
          <p:nvPr/>
        </p:nvGrpSpPr>
        <p:grpSpPr>
          <a:xfrm>
            <a:off x="280670" y="377190"/>
            <a:ext cx="681990" cy="288925"/>
            <a:chOff x="289" y="460"/>
            <a:chExt cx="1389" cy="588"/>
          </a:xfrm>
        </p:grpSpPr>
        <p:grpSp>
          <p:nvGrpSpPr>
            <p:cNvPr id="9" name="组合 8"/>
            <p:cNvGrpSpPr/>
            <p:nvPr/>
          </p:nvGrpSpPr>
          <p:grpSpPr>
            <a:xfrm rot="18900000">
              <a:off x="1062" y="460"/>
              <a:ext cx="616" cy="584"/>
              <a:chOff x="9851" y="5951"/>
              <a:chExt cx="972" cy="922"/>
            </a:xfrm>
          </p:grpSpPr>
          <p:sp>
            <p:nvSpPr>
              <p:cNvPr id="10" name="矩形 9"/>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680" y="460"/>
              <a:ext cx="616" cy="584"/>
              <a:chOff x="9851" y="5951"/>
              <a:chExt cx="972" cy="922"/>
            </a:xfrm>
          </p:grpSpPr>
          <p:sp>
            <p:nvSpPr>
              <p:cNvPr id="13" name="矩形 12"/>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5" name="组合 14"/>
            <p:cNvGrpSpPr/>
            <p:nvPr/>
          </p:nvGrpSpPr>
          <p:grpSpPr>
            <a:xfrm rot="18900000">
              <a:off x="289" y="464"/>
              <a:ext cx="616" cy="584"/>
              <a:chOff x="9851" y="5951"/>
              <a:chExt cx="972" cy="922"/>
            </a:xfrm>
          </p:grpSpPr>
          <p:sp>
            <p:nvSpPr>
              <p:cNvPr id="16" name="矩形 1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8" name="矩形 17"/>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down)">
                                      <p:cBhvr>
                                        <p:cTn id="34" dur="500"/>
                                        <p:tgtEl>
                                          <p:spTgt spid="2"/>
                                        </p:tgtEl>
                                      </p:cBhvr>
                                    </p:animEffect>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 grpId="0"/>
      <p:bldP spid="18" grpId="0" bldLvl="0" animBg="1"/>
      <p:bldP spid="4"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概述</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26606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sym typeface="+mn-ea"/>
              </a:rPr>
              <a:t>第一节：冶金设备现状</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20000"/>
              </a:lnSpc>
              <a:buNone/>
            </a:pPr>
            <a:r>
              <a:rPr lang="zh-CN" altLang="en-US" sz="1800">
                <a:latin typeface="微软雅黑" panose="020B0503020204020204" charset="-122"/>
                <a:ea typeface="微软雅黑" panose="020B0503020204020204" charset="-122"/>
                <a:cs typeface="微软雅黑" panose="020B0503020204020204" charset="-122"/>
              </a:rPr>
              <a:t>       下图轴承失效原因中润滑不当及污染都可通过设备在线维护系统进行有效的控制，污染的起因还是密封所导致的。良好润滑是设备维护管理工作中极为重要的一环。实践证明：搞好设备润滑，对于控制摩擦、降低磨损，延长设备运行周期、预防事故、降低备件损耗、提高设备完好率、节约能源都是十分重要的。</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表 1"/>
          <p:cNvPicPr/>
          <p:nvPr/>
        </p:nvPicPr>
        <p:blipFill>
          <a:blip r:embed="rId1"/>
          <a:stretch>
            <a:fillRect/>
          </a:stretch>
        </p:blipFill>
        <p:spPr>
          <a:xfrm>
            <a:off x="2853055" y="3019425"/>
            <a:ext cx="5353050" cy="3209925"/>
          </a:xfrm>
          <a:prstGeom prst="rect">
            <a:avLst/>
          </a:prstGeom>
          <a:noFill/>
          <a:ln w="9525">
            <a:noFill/>
          </a:ln>
        </p:spPr>
      </p:pic>
      <p:pic>
        <p:nvPicPr>
          <p:cNvPr id="5" name="图片 4" descr="LOGO"/>
          <p:cNvPicPr>
            <a:picLocks noChangeAspect="1"/>
          </p:cNvPicPr>
          <p:nvPr/>
        </p:nvPicPr>
        <p:blipFill>
          <a:blip r:embed="rId2"/>
          <a:stretch>
            <a:fillRect/>
          </a:stretch>
        </p:blipFill>
        <p:spPr>
          <a:xfrm>
            <a:off x="10594975" y="99060"/>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概述</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320294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9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sym typeface="+mn-ea"/>
              </a:rPr>
              <a:t>第二节、用户对设备在线润滑的要求</a:t>
            </a:r>
            <a:endParaRPr lang="zh-CN" altLang="en-US" sz="1800" b="1">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0" algn="just">
              <a:lnSpc>
                <a:spcPct val="120000"/>
              </a:lnSpc>
              <a:buNone/>
            </a:pPr>
            <a:r>
              <a:rPr lang="zh-CN" altLang="en-US" sz="1800">
                <a:latin typeface="微软雅黑" panose="020B0503020204020204" charset="-122"/>
                <a:ea typeface="微软雅黑" panose="020B0503020204020204" charset="-122"/>
                <a:cs typeface="微软雅黑" panose="020B0503020204020204" charset="-122"/>
              </a:rPr>
              <a:t>       二十一世纪精细化管理成了制造业的关键词，用户对设备润滑管理重视程度越来越高，不仅仅表现在润滑方式，用户从各个角度对润滑管理提出不同的要求：</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800">
                <a:latin typeface="微软雅黑" panose="020B0503020204020204" charset="-122"/>
                <a:ea typeface="微软雅黑" panose="020B0503020204020204" charset="-122"/>
                <a:cs typeface="微软雅黑" panose="020B0503020204020204" charset="-122"/>
              </a:rPr>
              <a:t>1、优化的润滑方式：针对不同设备选择的合适润滑方式；</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800">
                <a:latin typeface="微软雅黑" panose="020B0503020204020204" charset="-122"/>
                <a:ea typeface="微软雅黑" panose="020B0503020204020204" charset="-122"/>
                <a:cs typeface="微软雅黑" panose="020B0503020204020204" charset="-122"/>
              </a:rPr>
              <a:t>2、设备的状态监控：针对设备运行状况的监控，包含轴承震动检测、温度检测等；</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800">
                <a:latin typeface="微软雅黑" panose="020B0503020204020204" charset="-122"/>
                <a:ea typeface="微软雅黑" panose="020B0503020204020204" charset="-122"/>
                <a:cs typeface="微软雅黑" panose="020B0503020204020204" charset="-122"/>
              </a:rPr>
              <a:t>3、润滑状态的监控：润滑点供油状态的监控，包含供油量、供油周期等；</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800">
                <a:latin typeface="微软雅黑" panose="020B0503020204020204" charset="-122"/>
                <a:ea typeface="微软雅黑" panose="020B0503020204020204" charset="-122"/>
                <a:cs typeface="微软雅黑" panose="020B0503020204020204" charset="-122"/>
              </a:rPr>
              <a:t>4、专业供应商的参与：越来越多的用户在选择润滑解决方案时开始选择专业的供应商；</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800">
                <a:latin typeface="微软雅黑" panose="020B0503020204020204" charset="-122"/>
                <a:ea typeface="微软雅黑" panose="020B0503020204020204" charset="-122"/>
                <a:cs typeface="微软雅黑" panose="020B0503020204020204" charset="-122"/>
              </a:rPr>
              <a:t>5、降低综合成本：设备润滑的最终目标是降低综合成本；</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800">
                <a:latin typeface="微软雅黑" panose="020B0503020204020204" charset="-122"/>
                <a:ea typeface="微软雅黑" panose="020B0503020204020204" charset="-122"/>
                <a:cs typeface="微软雅黑" panose="020B0503020204020204" charset="-122"/>
              </a:rPr>
              <a:t>6、优化的维护概念：设备润滑管理最终达到对设备维护概念的优化。</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en-US" altLang="zh-CN" sz="18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41322" descr="图片12"/>
          <p:cNvPicPr>
            <a:picLocks noChangeAspect="1"/>
          </p:cNvPicPr>
          <p:nvPr/>
        </p:nvPicPr>
        <p:blipFill>
          <a:blip r:embed="rId1"/>
          <a:stretch>
            <a:fillRect/>
          </a:stretch>
        </p:blipFill>
        <p:spPr>
          <a:xfrm>
            <a:off x="3861435" y="4288790"/>
            <a:ext cx="3700780" cy="2338070"/>
          </a:xfrm>
          <a:prstGeom prst="rect">
            <a:avLst/>
          </a:prstGeom>
          <a:noFill/>
          <a:ln w="9525">
            <a:noFill/>
          </a:ln>
        </p:spPr>
      </p:pic>
      <p:pic>
        <p:nvPicPr>
          <p:cNvPr id="5" name="图片 4" descr="LOGO"/>
          <p:cNvPicPr>
            <a:picLocks noChangeAspect="1"/>
          </p:cNvPicPr>
          <p:nvPr/>
        </p:nvPicPr>
        <p:blipFill>
          <a:blip r:embed="rId2"/>
          <a:stretch>
            <a:fillRect/>
          </a:stretch>
        </p:blipFill>
        <p:spPr>
          <a:xfrm>
            <a:off x="10594975" y="97155"/>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50990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9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第一节、设备润滑要求</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40000"/>
              </a:lnSpc>
              <a:buNone/>
            </a:pPr>
            <a:r>
              <a:rPr lang="zh-CN" altLang="en-US" sz="1600">
                <a:latin typeface="微软雅黑" panose="020B0503020204020204" charset="-122"/>
                <a:ea typeface="微软雅黑" panose="020B0503020204020204" charset="-122"/>
                <a:cs typeface="微软雅黑" panose="020B0503020204020204" charset="-122"/>
              </a:rPr>
              <a:t>润滑主设备：</a:t>
            </a:r>
            <a:endParaRPr lang="zh-CN" altLang="en-US" sz="1600">
              <a:latin typeface="微软雅黑" panose="020B0503020204020204" charset="-122"/>
              <a:ea typeface="微软雅黑" panose="020B0503020204020204" charset="-122"/>
              <a:cs typeface="微软雅黑" panose="020B0503020204020204" charset="-122"/>
              <a:sym typeface="+mn-ea"/>
            </a:endParaRPr>
          </a:p>
          <a:p>
            <a:pPr algn="just">
              <a:lnSpc>
                <a:spcPct val="30000"/>
              </a:lnSpc>
              <a:buNone/>
            </a:pPr>
            <a:r>
              <a:rPr lang="zh-CN" altLang="en-US" sz="1600">
                <a:latin typeface="微软雅黑" panose="020B0503020204020204" charset="-122"/>
                <a:ea typeface="微软雅黑" panose="020B0503020204020204" charset="-122"/>
                <a:cs typeface="微软雅黑" panose="020B0503020204020204" charset="-122"/>
              </a:rPr>
              <a:t>润滑点数：</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 </a:t>
            </a:r>
            <a:r>
              <a:rPr lang="en-US" altLang="zh-CN" sz="1600">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均使用独立的润滑泵站及配套供油管线、采用阀式给油器、流量传感器完成对焦炉地下室终端润滑点按需定量供油，实现单组供油、单组反馈，达到设备充分合理润滑。</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润滑技术要求：</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每个润滑点采用流量传感器检测流量，使用容积定量方式给油，给油量精确，工作稳定，无漏油。电压供电必须安全可靠，而且与电控箱人机界面之间使用串行总线通讯，线路简单运行可靠。</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1、在触摸屏上（人机界面）能模拟显示现场润滑点的工作状况,</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2、显示屏上可以精确设置润滑点的给油量和循环间隔时间。</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3、显示屏和上位机上能显示润滑点的给油状况，在油路堵塞时显示和报警。</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4、智能给油器每个出油口可以通过智能给油器内部控制板按钮独立手动操作给油。</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5、油路走线必须整齐，捷近，油管内保持清洁。润滑泵的油压应调节在10--20Mpa 内。加油泵的工作由位于润滑泵底部的称重传感器来控制。</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en-US" altLang="zh-CN" sz="1600">
                <a:latin typeface="微软雅黑" panose="020B0503020204020204" charset="-122"/>
                <a:ea typeface="微软雅黑" panose="020B0503020204020204" charset="-122"/>
                <a:cs typeface="微软雅黑" panose="020B0503020204020204" charset="-122"/>
              </a:rPr>
              <a:t>6</a:t>
            </a:r>
            <a:r>
              <a:rPr lang="zh-CN" altLang="en-US" sz="1600">
                <a:latin typeface="微软雅黑" panose="020B0503020204020204" charset="-122"/>
                <a:ea typeface="微软雅黑" panose="020B0503020204020204" charset="-122"/>
                <a:cs typeface="微软雅黑" panose="020B0503020204020204" charset="-122"/>
              </a:rPr>
              <a:t>、采用三套监控系统监控每一台润滑设备的润滑状况。</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en-US" altLang="zh-CN" sz="16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9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50990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第二节、设备技术方案</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       根据用户要求我公司采用自主知识产权产品SR/ZNRH型智能分布式润滑系统解决用户的实际需求，该产品是我公司为满足现代生产及润滑要求而精心研制的新一代高新技术产品，系国内、外首创。该系统可根据设备工作状态、工作制度、现场环境温度等不同条件及设备润滑部位的不同要求，准确、 定量、可靠的满足各种润滑要求。</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1、具体技术方案如下：</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1.1、各个润滑点的供油制度及供油量可随意调节。计量装置即时监测润滑点供油状态，有故障及时报警。</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1.2、系统主要组件定量电磁给油器放置在设备周围，贴近墙壁，远离热源，保证定量电磁给油器的运行可靠。</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1.3、系统主管采用φ32×3无缝钢管，减少长距离供油中的压力损失，提高润滑点的供油压力。电磁给油器至润滑轴承部位采用φ10×1.5无缝钢管。</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1.4、系统采用触摸屏进行控制，同时采用电脑监控设备润滑状况，系统中所有润滑点供油状态实时可见，监控系统中包含润滑点运行记录及故障记录等诸多功能。方便设备润滑管理。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1.5、系统设计寿命不低于20年，设备部件均为模块化，更换方便。</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endParaRPr lang="en-US" altLang="zh-CN"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50990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3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第二节、设备技术方案</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2、设备改造后系统性能保证值</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2.1、单点供油：每个点的供油量，循环时间根据实际需要任意可调，单点供油量精确到3ml。</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2.2、逐点检测：用计量传感器与电磁阀实现润滑点故障的一对一检测。堵塞点及时发现及时处理。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2.3、保证末端供油点的供油压力，不低于5MPa。</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2.4、对油脂的要求：锥入度不低于220（25℃，150g）1/10mm 的润滑脂（NLGI0＃-2＃）和粘度等级大于N68的润滑油。</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2.5、控制系统可分为多个任意循环段，实现不同润滑点的不相同供油制度。</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2.6、系统触摸屏实时显示全部润滑点的供油状态，有故障及时报警，并记录系统的运行信息机故障信息，上位机系统可实现远程手动模式，远程手动控制检测现场任意润滑点。</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r>
              <a:rPr lang="zh-CN" altLang="en-US" sz="1600">
                <a:latin typeface="微软雅黑" panose="020B0503020204020204" charset="-122"/>
                <a:ea typeface="微软雅黑" panose="020B0503020204020204" charset="-122"/>
                <a:cs typeface="微软雅黑" panose="020B0503020204020204" charset="-122"/>
              </a:rPr>
              <a:t>2.7、系统提供软件升级服务，通过对软件部分的不断升级，完善增加系统功能。</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endParaRPr lang="en-US" altLang="zh-CN" sz="16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3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3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536638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lang="zh-CN" altLang="en-US" sz="1600" b="1">
                <a:latin typeface="微软雅黑" panose="020B0503020204020204" charset="-122"/>
                <a:ea typeface="微软雅黑" panose="020B0503020204020204" charset="-122"/>
                <a:cs typeface="微软雅黑" panose="020B0503020204020204" charset="-122"/>
              </a:rPr>
              <a:t>1、系统组成</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lang="zh-CN" altLang="en-US" sz="1600">
                <a:latin typeface="微软雅黑" panose="020B0503020204020204" charset="-122"/>
                <a:ea typeface="微软雅黑" panose="020B0503020204020204" charset="-122"/>
                <a:cs typeface="微软雅黑" panose="020B0503020204020204" charset="-122"/>
              </a:rPr>
              <a:t>SR/ZNRH型智能干油润滑系统包含HMI监视系统、补脂站、润滑站、定量电磁给油装置、线路、管路管件等几部分组成，各部分都是模块化系统，系统的最终执行单元是定量电磁给油集成，以下各部分的功能：</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lang="zh-CN" altLang="en-US" sz="1600">
                <a:latin typeface="微软雅黑" panose="020B0503020204020204" charset="-122"/>
                <a:ea typeface="微软雅黑" panose="020B0503020204020204" charset="-122"/>
                <a:cs typeface="微软雅黑" panose="020B0503020204020204" charset="-122"/>
              </a:rPr>
              <a:t>1.1 HMI监视系统:通过人机界面操作员可监视并操作现场的润滑系统。</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lang="zh-CN" altLang="en-US" sz="1600">
                <a:latin typeface="微软雅黑" panose="020B0503020204020204" charset="-122"/>
                <a:ea typeface="微软雅黑" panose="020B0503020204020204" charset="-122"/>
                <a:cs typeface="微软雅黑" panose="020B0503020204020204" charset="-122"/>
              </a:rPr>
              <a:t>1.2 补脂站：补脂站主要是用来补充各个集成润滑站的润滑脂需求。</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lang="zh-CN" altLang="en-US" sz="1600">
                <a:latin typeface="微软雅黑" panose="020B0503020204020204" charset="-122"/>
                <a:ea typeface="微软雅黑" panose="020B0503020204020204" charset="-122"/>
                <a:cs typeface="微软雅黑" panose="020B0503020204020204" charset="-122"/>
              </a:rPr>
              <a:t>1.3 润滑站：润滑站由高压柱塞泵、称重集成、压力传感器、控制柜等几部分组成，润滑站为系统的核心单元，主要作用是提供动力源和指挥各个润滑点工作，收集润滑点工作状态，同事承载着与上位机通讯及与主机的连锁，当润滑泵油位低时发送信号到补脂站开始给润滑泵加油，润滑泵是管道压力的动力源，当管道压力低时润滑泵开始启动，当管道压力高时润滑泵停止运行，控制柜是整个润滑系统的核心单元，控制着润滑点的运行及状态的收集，同时也对润滑站、补脂站及传感器实时监测，按照既定的逻辑程序执行。</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lang="zh-CN" altLang="en-US" sz="1600">
                <a:latin typeface="微软雅黑" panose="020B0503020204020204" charset="-122"/>
                <a:ea typeface="微软雅黑" panose="020B0503020204020204" charset="-122"/>
                <a:cs typeface="微软雅黑" panose="020B0503020204020204" charset="-122"/>
              </a:rPr>
              <a:t>1.4 定量电磁给油器装置，由计量装置、电磁阀和智能信息处理模块组成,电磁阀是给油的执行单元,由智能信息处理模块控制并收集传感器信息， 并将工作状态反馈给主控系统。</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536638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r>
              <a:rPr lang="zh-CN" altLang="en-US" sz="1600" b="1">
                <a:latin typeface="微软雅黑" panose="020B0503020204020204" charset="-122"/>
                <a:ea typeface="微软雅黑" panose="020B0503020204020204" charset="-122"/>
                <a:cs typeface="微软雅黑" panose="020B0503020204020204" charset="-122"/>
              </a:rPr>
              <a:t>2、</a:t>
            </a:r>
            <a:r>
              <a:rPr lang="zh-CN" altLang="en-US" sz="1600" b="1">
                <a:solidFill>
                  <a:srgbClr val="FF0000"/>
                </a:solidFill>
                <a:latin typeface="微软雅黑" panose="020B0503020204020204" charset="-122"/>
                <a:ea typeface="微软雅黑" panose="020B0503020204020204" charset="-122"/>
                <a:cs typeface="微软雅黑" panose="020B0503020204020204" charset="-122"/>
              </a:rPr>
              <a:t>SR/ZNRH智能分布式润滑系统基本参数及配置</a:t>
            </a:r>
            <a:endParaRPr lang="zh-CN" altLang="en-US" sz="1600" b="1">
              <a:solidFill>
                <a:srgbClr val="FF0000"/>
              </a:solidFill>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graphicFrame>
        <p:nvGraphicFramePr>
          <p:cNvPr id="2" name="表格 1"/>
          <p:cNvGraphicFramePr/>
          <p:nvPr>
            <p:custDataLst>
              <p:tags r:id="rId1"/>
            </p:custDataLst>
          </p:nvPr>
        </p:nvGraphicFramePr>
        <p:xfrm>
          <a:off x="1203960" y="1877695"/>
          <a:ext cx="9008110" cy="4645660"/>
        </p:xfrm>
        <a:graphic>
          <a:graphicData uri="http://schemas.openxmlformats.org/drawingml/2006/table">
            <a:tbl>
              <a:tblPr firstRow="1" bandRow="1">
                <a:tableStyleId>{5940675A-B579-460E-94D1-54222C63F5DA}</a:tableStyleId>
              </a:tblPr>
              <a:tblGrid>
                <a:gridCol w="943610"/>
                <a:gridCol w="1353185"/>
                <a:gridCol w="883920"/>
                <a:gridCol w="3017520"/>
                <a:gridCol w="2809875"/>
              </a:tblGrid>
              <a:tr h="514350">
                <a:tc>
                  <a:txBody>
                    <a:bodyPr/>
                    <a:p>
                      <a:pPr indent="0">
                        <a:buNone/>
                      </a:pPr>
                      <a:r>
                        <a:rPr lang="en-US" sz="1000" b="0">
                          <a:latin typeface="微软雅黑" panose="020B0503020204020204" charset="-122"/>
                          <a:ea typeface="微软雅黑" panose="020B0503020204020204" charset="-122"/>
                          <a:cs typeface="微软雅黑" panose="020B0503020204020204" charset="-122"/>
                        </a:rPr>
                        <a:t>系统型 式</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项   目</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参   数</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备   注</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6395">
                <a:tc>
                  <a:txBody>
                    <a:bodyPr/>
                    <a:p>
                      <a:pPr indent="0" algn="ctr">
                        <a:buNone/>
                      </a:pPr>
                      <a:r>
                        <a:rPr lang="en-US" sz="1000" b="1">
                          <a:solidFill>
                            <a:srgbClr val="FF0000"/>
                          </a:solidFill>
                          <a:latin typeface="微软雅黑" panose="020B0503020204020204" charset="-122"/>
                          <a:ea typeface="微软雅黑" panose="020B0503020204020204" charset="-122"/>
                          <a:cs typeface="微软雅黑" panose="020B0503020204020204" charset="-122"/>
                        </a:rPr>
                        <a:t> SR/ZNRH智能集中润滑系统</a:t>
                      </a:r>
                      <a:endParaRPr lang="en-US" altLang="en-US" sz="1000" b="1">
                        <a:solidFill>
                          <a:srgbClr val="FF0000"/>
                        </a:solidFill>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公称压力</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40MPa</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288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最大工作压力</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35MPa</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环境温度为-20°C时</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542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最小工作压力</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5 MPa</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环境温度为150°C时</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公称流量</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400mL/min</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3360">
                <a:tc>
                  <a:txBody>
                    <a:bodyPr/>
                    <a:p>
                      <a:pPr indent="0" algn="ctr">
                        <a:buNone/>
                      </a:pPr>
                      <a:r>
                        <a:rPr lang="en-US" alt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altLang="en-US" sz="1000" b="0">
                          <a:latin typeface="微软雅黑" panose="020B0503020204020204" charset="-122"/>
                          <a:ea typeface="微软雅黑" panose="020B0503020204020204" charset="-122"/>
                          <a:cs typeface="微软雅黑" panose="020B0503020204020204" charset="-122"/>
                        </a:rPr>
                        <a:t>3#-4#</a:t>
                      </a:r>
                      <a:endParaRPr lang="zh-CN"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1356点</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76530">
                <a:tc>
                  <a:txBody>
                    <a:bodyPr/>
                    <a:p>
                      <a:pPr indent="0" algn="ctr">
                        <a:buNone/>
                      </a:pP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altLang="zh-CN" sz="1000" b="0">
                          <a:latin typeface="微软雅黑" panose="020B0503020204020204" charset="-122"/>
                          <a:ea typeface="微软雅黑" panose="020B0503020204020204" charset="-122"/>
                          <a:cs typeface="微软雅黑" panose="020B0503020204020204" charset="-122"/>
                        </a:rPr>
                        <a:t>5#-6#</a:t>
                      </a:r>
                      <a:endParaRPr lang="en-US" altLang="zh-CN"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c>
                  <a:txBody>
                    <a:bodyPr/>
                    <a:p>
                      <a:pPr indent="0" algn="ctr">
                        <a:buNone/>
                      </a:pPr>
                      <a:r>
                        <a:rPr lang="en-US" altLang="en-US" sz="1000" b="0">
                          <a:latin typeface="微软雅黑" panose="020B0503020204020204" charset="-122"/>
                          <a:ea typeface="微软雅黑" panose="020B0503020204020204" charset="-122"/>
                          <a:cs typeface="微软雅黑" panose="020B0503020204020204" charset="-122"/>
                        </a:rPr>
                        <a:t>1596</a:t>
                      </a:r>
                      <a:r>
                        <a:rPr lang="zh-CN" altLang="en-US" sz="1000" b="0">
                          <a:latin typeface="微软雅黑" panose="020B0503020204020204" charset="-122"/>
                          <a:ea typeface="微软雅黑" panose="020B0503020204020204" charset="-122"/>
                          <a:cs typeface="微软雅黑" panose="020B0503020204020204" charset="-122"/>
                        </a:rPr>
                        <a:t>点</a:t>
                      </a:r>
                      <a:endParaRPr lang="zh-CN"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altLang="zh-CN" sz="1000" b="0">
                          <a:latin typeface="微软雅黑" panose="020B0503020204020204" charset="-122"/>
                          <a:ea typeface="微软雅黑" panose="020B0503020204020204" charset="-122"/>
                          <a:cs typeface="微软雅黑" panose="020B0503020204020204" charset="-122"/>
                        </a:rPr>
                        <a:t>7#-8#</a:t>
                      </a:r>
                      <a:endParaRPr lang="en-US" altLang="zh-CN"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c>
                  <a:txBody>
                    <a:bodyPr/>
                    <a:p>
                      <a:pPr indent="0" algn="ctr">
                        <a:buNone/>
                      </a:pPr>
                      <a:r>
                        <a:rPr lang="en-US" altLang="en-US" sz="1000" b="0">
                          <a:latin typeface="微软雅黑" panose="020B0503020204020204" charset="-122"/>
                          <a:ea typeface="微软雅黑" panose="020B0503020204020204" charset="-122"/>
                          <a:cs typeface="微软雅黑" panose="020B0503020204020204" charset="-122"/>
                        </a:rPr>
                        <a:t>1596</a:t>
                      </a:r>
                      <a:r>
                        <a:rPr lang="zh-CN" altLang="en-US" sz="1000" b="0">
                          <a:latin typeface="微软雅黑" panose="020B0503020204020204" charset="-122"/>
                          <a:ea typeface="微软雅黑" panose="020B0503020204020204" charset="-122"/>
                          <a:cs typeface="微软雅黑" panose="020B0503020204020204" charset="-122"/>
                        </a:rPr>
                        <a:t>点</a:t>
                      </a:r>
                      <a:endParaRPr lang="zh-CN"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每点每次给油量</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任意可调</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根据现场需要任意可调</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每点给油时间</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任意可调 </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根据现场需要任意可调</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给油间隔时间</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任意可调</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根据现场需要任意可调</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管路</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主管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Φ32X3</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流体输送用无缝钢管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支管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Φ10X1.5</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流体输送用无缝钢管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管接头</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主管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插入焊接式</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活动部分采用高压软管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288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支管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卡套式</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活动部分采用高压软管</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电  源</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三相四线380V-50HZ </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7.5KW</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系统主要元件</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SRDRB-P400润滑泵站</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400ml/min</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000" b="0">
                          <a:latin typeface="微软雅黑" panose="020B0503020204020204" charset="-122"/>
                          <a:ea typeface="微软雅黑" panose="020B0503020204020204" charset="-122"/>
                          <a:cs typeface="微软雅黑" panose="020B0503020204020204" charset="-122"/>
                        </a:rPr>
                        <a:t>                     SR/CZCGQ称重传感器</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FF0000"/>
                          </a:solidFill>
                          <a:latin typeface="微软雅黑" panose="020B0503020204020204" charset="-122"/>
                          <a:ea typeface="微软雅黑" panose="020B0503020204020204" charset="-122"/>
                          <a:cs typeface="宋体" panose="02010600030101010101" pitchFamily="2" charset="-122"/>
                        </a:rPr>
                        <a:t> </a:t>
                      </a:r>
                      <a:endParaRPr lang="en-US" altLang="en-US" sz="1000" b="0">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SR/YLCGQ压力传感器</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FF0000"/>
                          </a:solidFill>
                          <a:latin typeface="微软雅黑" panose="020B0503020204020204" charset="-122"/>
                          <a:ea typeface="微软雅黑" panose="020B0503020204020204" charset="-122"/>
                          <a:cs typeface="宋体" panose="02010600030101010101" pitchFamily="2" charset="-122"/>
                        </a:rPr>
                        <a:t> </a:t>
                      </a:r>
                      <a:endParaRPr lang="en-US" altLang="en-US" sz="1000" b="0">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SR/DZGYQ电磁给油器</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FF0000"/>
                          </a:solidFill>
                          <a:latin typeface="微软雅黑" panose="020B0503020204020204" charset="-122"/>
                          <a:ea typeface="微软雅黑" panose="020B0503020204020204" charset="-122"/>
                          <a:cs typeface="宋体" panose="02010600030101010101" pitchFamily="2" charset="-122"/>
                        </a:rPr>
                        <a:t> </a:t>
                      </a:r>
                      <a:endParaRPr lang="en-US" altLang="en-US" sz="1000" b="0">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150">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SR/LLCGQ流量传感器</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FF0000"/>
                          </a:solidFill>
                          <a:latin typeface="微软雅黑" panose="020B0503020204020204" charset="-122"/>
                          <a:ea typeface="微软雅黑" panose="020B0503020204020204" charset="-122"/>
                          <a:cs typeface="宋体" panose="02010600030101010101" pitchFamily="2" charset="-122"/>
                        </a:rPr>
                        <a:t> </a:t>
                      </a:r>
                      <a:endParaRPr lang="en-US" altLang="en-US" sz="1000" b="0">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微软雅黑" panose="020B0503020204020204" charset="-122"/>
                          <a:ea typeface="微软雅黑" panose="020B0503020204020204" charset="-122"/>
                          <a:cs typeface="宋体" panose="02010600030101010101" pitchFamily="2" charset="-122"/>
                        </a:rPr>
                        <a:t> </a:t>
                      </a:r>
                      <a:endParaRPr lang="en-US" altLang="en-US" sz="10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000" b="0">
                          <a:latin typeface="微软雅黑" panose="020B0503020204020204" charset="-122"/>
                          <a:ea typeface="微软雅黑" panose="020B0503020204020204" charset="-122"/>
                          <a:cs typeface="微软雅黑" panose="020B0503020204020204" charset="-122"/>
                        </a:rPr>
                        <a:t>SHRH-IIIA控制系统</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微软雅黑" panose="020B0503020204020204" charset="-122"/>
                          <a:ea typeface="微软雅黑" panose="020B0503020204020204" charset="-122"/>
                          <a:cs typeface="微软雅黑" panose="020B0503020204020204" charset="-122"/>
                        </a:rPr>
                        <a:t>西门子300可编程控器</a:t>
                      </a:r>
                      <a:endParaRPr lang="en-US" altLang="en-US" sz="10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5" name="图片 4" descr="LOGO"/>
          <p:cNvPicPr>
            <a:picLocks noChangeAspect="1"/>
          </p:cNvPicPr>
          <p:nvPr/>
        </p:nvPicPr>
        <p:blipFill>
          <a:blip r:embed="rId2"/>
          <a:stretch>
            <a:fillRect/>
          </a:stretch>
        </p:blipFill>
        <p:spPr>
          <a:xfrm>
            <a:off x="10594975" y="97155"/>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536638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6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600" b="1">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b="1">
                <a:latin typeface="微软雅黑" panose="020B0503020204020204" charset="-122"/>
                <a:ea typeface="微软雅黑" panose="020B0503020204020204" charset="-122"/>
                <a:cs typeface="微软雅黑" panose="020B0503020204020204" charset="-122"/>
              </a:rPr>
              <a:t>2.1系统参数表</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b="1">
                <a:latin typeface="微软雅黑" panose="020B0503020204020204" charset="-122"/>
                <a:ea typeface="微软雅黑" panose="020B0503020204020204" charset="-122"/>
                <a:cs typeface="微软雅黑" panose="020B0503020204020204" charset="-122"/>
              </a:rPr>
              <a:t>2.2系统配置参数</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智能分布式润滑系统主要设备基本配置</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主控装置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电动润滑泵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压力传感器</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重力传感器</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4出口标准电磁给油器</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加油罐500-1500L</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主要设备技术参数如下：</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b="1">
                <a:latin typeface="微软雅黑" panose="020B0503020204020204" charset="-122"/>
                <a:ea typeface="微软雅黑" panose="020B0503020204020204" charset="-122"/>
                <a:cs typeface="微软雅黑" panose="020B0503020204020204" charset="-122"/>
              </a:rPr>
              <a:t>2.2.1主控装置</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       基本配置:</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甲方提供交流380伏电源</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PLC及触摸屏采用西门子300系列可编程控制器主控与扩展模块</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b="1">
                <a:latin typeface="微软雅黑" panose="020B0503020204020204" charset="-122"/>
                <a:ea typeface="微软雅黑" panose="020B0503020204020204" charset="-122"/>
                <a:cs typeface="微软雅黑" panose="020B0503020204020204" charset="-122"/>
              </a:rPr>
              <a:t>2.2.1主控装置</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       基本配置:</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甲方提供交流380伏电源</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r>
              <a:rPr lang="zh-CN" altLang="en-US" sz="1600">
                <a:latin typeface="微软雅黑" panose="020B0503020204020204" charset="-122"/>
                <a:ea typeface="微软雅黑" panose="020B0503020204020204" charset="-122"/>
                <a:cs typeface="微软雅黑" panose="020B0503020204020204" charset="-122"/>
              </a:rPr>
              <a:t>PLC及触摸屏采用西门子300系列可编程控制器主控与扩展模块</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6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6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608076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5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600" b="1">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b="1">
                <a:latin typeface="微软雅黑" panose="020B0503020204020204" charset="-122"/>
                <a:ea typeface="微软雅黑" panose="020B0503020204020204" charset="-122"/>
                <a:cs typeface="微软雅黑" panose="020B0503020204020204" charset="-122"/>
              </a:rPr>
              <a:t>2.2.2高压润滑泵站</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A基本配置：</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电动润滑泵</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电动加油泵</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压力传感器</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称重传感器</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B基本参数</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电动润滑泵  型  号：</a:t>
            </a:r>
            <a:r>
              <a:rPr lang="zh-CN" altLang="en-US" sz="1600">
                <a:solidFill>
                  <a:srgbClr val="FF0000"/>
                </a:solidFill>
                <a:latin typeface="微软雅黑" panose="020B0503020204020204" charset="-122"/>
                <a:ea typeface="微软雅黑" panose="020B0503020204020204" charset="-122"/>
                <a:cs typeface="微软雅黑" panose="020B0503020204020204" charset="-122"/>
              </a:rPr>
              <a:t>SRDRB-P400</a:t>
            </a:r>
            <a:endParaRPr lang="zh-CN" altLang="en-US" sz="1600">
              <a:solidFill>
                <a:srgbClr val="FF0000"/>
              </a:solidFill>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公称压力：40MPa</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给 油 量：400ml/min</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贮油容积：100Ｌ</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　电机功率：1.5KW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压力传感器  型    号 ：</a:t>
            </a:r>
            <a:r>
              <a:rPr lang="zh-CN" altLang="en-US" sz="1600">
                <a:solidFill>
                  <a:srgbClr val="FF0000"/>
                </a:solidFill>
                <a:latin typeface="微软雅黑" panose="020B0503020204020204" charset="-122"/>
                <a:ea typeface="微软雅黑" panose="020B0503020204020204" charset="-122"/>
                <a:cs typeface="微软雅黑" panose="020B0503020204020204" charset="-122"/>
              </a:rPr>
              <a:t>SR/YLCGQ</a:t>
            </a:r>
            <a:endParaRPr lang="zh-CN" altLang="en-US" sz="1600">
              <a:solidFill>
                <a:srgbClr val="FF0000"/>
              </a:solidFill>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额定电压：DC  24V</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输出：4-20ma</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接线方式：两线制</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称重传感器   型  号：</a:t>
            </a:r>
            <a:r>
              <a:rPr lang="zh-CN" altLang="en-US" sz="1600">
                <a:solidFill>
                  <a:srgbClr val="FF0000"/>
                </a:solidFill>
                <a:latin typeface="微软雅黑" panose="020B0503020204020204" charset="-122"/>
                <a:ea typeface="微软雅黑" panose="020B0503020204020204" charset="-122"/>
                <a:cs typeface="微软雅黑" panose="020B0503020204020204" charset="-122"/>
              </a:rPr>
              <a:t>SR/CZCGQ</a:t>
            </a:r>
            <a:endParaRPr lang="zh-CN" altLang="en-US" sz="1600">
              <a:solidFill>
                <a:srgbClr val="FF0000"/>
              </a:solidFill>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额定电压：DC  24V</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输出：4-20ma</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r>
              <a:rPr lang="zh-CN" altLang="en-US" sz="1600">
                <a:latin typeface="微软雅黑" panose="020B0503020204020204" charset="-122"/>
                <a:ea typeface="微软雅黑" panose="020B0503020204020204" charset="-122"/>
                <a:cs typeface="微软雅黑" panose="020B0503020204020204" charset="-122"/>
              </a:rPr>
              <a:t>接线方式：四线制</a:t>
            </a: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5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5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5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608076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6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600" b="1">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b="1">
                <a:latin typeface="微软雅黑" panose="020B0503020204020204" charset="-122"/>
                <a:ea typeface="微软雅黑" panose="020B0503020204020204" charset="-122"/>
                <a:cs typeface="微软雅黑" panose="020B0503020204020204" charset="-122"/>
              </a:rPr>
              <a:t>2.2.3电磁给油器总成  型  号：</a:t>
            </a:r>
            <a:r>
              <a:rPr lang="zh-CN" altLang="en-US" sz="1600" b="1">
                <a:solidFill>
                  <a:srgbClr val="FF0000"/>
                </a:solidFill>
                <a:latin typeface="微软雅黑" panose="020B0503020204020204" charset="-122"/>
                <a:ea typeface="微软雅黑" panose="020B0503020204020204" charset="-122"/>
                <a:cs typeface="微软雅黑" panose="020B0503020204020204" charset="-122"/>
              </a:rPr>
              <a:t>SRKF-III-4</a:t>
            </a:r>
            <a:endParaRPr lang="zh-CN" altLang="en-US" sz="1600">
              <a:solidFill>
                <a:srgbClr val="FF0000"/>
              </a:solidFill>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润滑点数：4</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公称压力：40Mpa</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流    量：3ml/次</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工作电压：AC 220V/DC24</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流量传感器  型  号：</a:t>
            </a:r>
            <a:r>
              <a:rPr lang="zh-CN" altLang="en-US" sz="1600">
                <a:solidFill>
                  <a:srgbClr val="FF0000"/>
                </a:solidFill>
                <a:latin typeface="微软雅黑" panose="020B0503020204020204" charset="-122"/>
                <a:ea typeface="微软雅黑" panose="020B0503020204020204" charset="-122"/>
                <a:cs typeface="微软雅黑" panose="020B0503020204020204" charset="-122"/>
              </a:rPr>
              <a:t> SR/LLCGQ</a:t>
            </a:r>
            <a:endParaRPr lang="zh-CN" altLang="en-US" sz="1600">
              <a:solidFill>
                <a:srgbClr val="FF0000"/>
              </a:solidFill>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公称压力：40Mpa</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流      量： 3ml/次</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响应时间： 150ms</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b="1">
                <a:latin typeface="微软雅黑" panose="020B0503020204020204" charset="-122"/>
                <a:ea typeface="微软雅黑" panose="020B0503020204020204" charset="-122"/>
                <a:cs typeface="微软雅黑" panose="020B0503020204020204" charset="-122"/>
              </a:rPr>
              <a:t>2.2.</a:t>
            </a:r>
            <a:r>
              <a:rPr lang="en-US" altLang="zh-CN" sz="1600" b="1">
                <a:latin typeface="微软雅黑" panose="020B0503020204020204" charset="-122"/>
                <a:ea typeface="微软雅黑" panose="020B0503020204020204" charset="-122"/>
                <a:cs typeface="微软雅黑" panose="020B0503020204020204" charset="-122"/>
              </a:rPr>
              <a:t>4</a:t>
            </a:r>
            <a:r>
              <a:rPr lang="zh-CN" altLang="en-US" sz="1600" b="1">
                <a:latin typeface="微软雅黑" panose="020B0503020204020204" charset="-122"/>
                <a:ea typeface="微软雅黑" panose="020B0503020204020204" charset="-122"/>
                <a:cs typeface="微软雅黑" panose="020B0503020204020204" charset="-122"/>
              </a:rPr>
              <a:t>油路</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主管路采用Φ32×3无缝钢管，材质20#。</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支管路采用Φ10×1.5无缝钢管，材质304。</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活动润滑点采用软管连接</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600">
                <a:latin typeface="微软雅黑" panose="020B0503020204020204" charset="-122"/>
                <a:ea typeface="微软雅黑" panose="020B0503020204020204" charset="-122"/>
                <a:cs typeface="微软雅黑" panose="020B0503020204020204" charset="-122"/>
              </a:rPr>
              <a:t>主管路采用焊接式连接，支管路采用卡套连接，所有管路及管接头</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2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6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8" name="图片 17"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09650"/>
            <a:ext cx="9384665" cy="381381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8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600" b="1">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r>
              <a:rPr lang="zh-CN" altLang="en-US" sz="1600" b="1">
                <a:latin typeface="微软雅黑" panose="020B0503020204020204" charset="-122"/>
                <a:ea typeface="微软雅黑" panose="020B0503020204020204" charset="-122"/>
                <a:cs typeface="微软雅黑" panose="020B0503020204020204" charset="-122"/>
              </a:rPr>
              <a:t>2.2.6线路</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r>
              <a:rPr lang="zh-CN" altLang="en-US" sz="1600">
                <a:latin typeface="微软雅黑" panose="020B0503020204020204" charset="-122"/>
                <a:ea typeface="微软雅黑" panose="020B0503020204020204" charset="-122"/>
                <a:cs typeface="微软雅黑" panose="020B0503020204020204" charset="-122"/>
              </a:rPr>
              <a:t>润滑泵站采用RVV线缆，2.5mm²×3＋1mm2×2</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r>
              <a:rPr lang="zh-CN" altLang="en-US" sz="1600">
                <a:latin typeface="微软雅黑" panose="020B0503020204020204" charset="-122"/>
                <a:ea typeface="微软雅黑" panose="020B0503020204020204" charset="-122"/>
                <a:cs typeface="微软雅黑" panose="020B0503020204020204" charset="-122"/>
              </a:rPr>
              <a:t>电磁给油器采用　RVV1mm2×2 、RVVP1mm2×2 线缆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r>
              <a:rPr lang="zh-CN" altLang="en-US" sz="1600">
                <a:latin typeface="微软雅黑" panose="020B0503020204020204" charset="-122"/>
                <a:ea typeface="微软雅黑" panose="020B0503020204020204" charset="-122"/>
                <a:cs typeface="微软雅黑" panose="020B0503020204020204" charset="-122"/>
              </a:rPr>
              <a:t>压力传感器采用　1mm2×2RVVP屏蔽电缆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8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952500"/>
            <a:ext cx="9384665" cy="568007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90000"/>
              </a:lnSpc>
              <a:buNone/>
            </a:pPr>
            <a:r>
              <a:rPr lang="zh-CN" altLang="en-US" sz="15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500" b="1">
                <a:latin typeface="微软雅黑" panose="020B0503020204020204" charset="-122"/>
                <a:ea typeface="微软雅黑" panose="020B0503020204020204" charset="-122"/>
                <a:cs typeface="微软雅黑" panose="020B0503020204020204" charset="-122"/>
              </a:rPr>
              <a:t>   </a:t>
            </a:r>
            <a:r>
              <a:rPr lang="zh-CN" altLang="en-US" sz="1500">
                <a:latin typeface="微软雅黑" panose="020B0503020204020204" charset="-122"/>
                <a:ea typeface="微软雅黑" panose="020B0503020204020204" charset="-122"/>
                <a:cs typeface="微软雅黑" panose="020B0503020204020204" charset="-122"/>
              </a:rPr>
              <a:t>    </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500" b="1">
                <a:latin typeface="微软雅黑" panose="020B0503020204020204" charset="-122"/>
                <a:ea typeface="微软雅黑" panose="020B0503020204020204" charset="-122"/>
                <a:cs typeface="微软雅黑" panose="020B0503020204020204" charset="-122"/>
              </a:rPr>
              <a:t>3、系统工作原理</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500">
                <a:latin typeface="微软雅黑" panose="020B0503020204020204" charset="-122"/>
                <a:ea typeface="微软雅黑" panose="020B0503020204020204" charset="-122"/>
                <a:cs typeface="微软雅黑" panose="020B0503020204020204" charset="-122"/>
              </a:rPr>
              <a:t>       SR/ZNRH型智能润滑系统可根据设备工作状态、现场环境温度等不同条件 及设备润滑部位的不同要求，准确、定时、定量、可靠的满足各种润滑要求。系 统的工作运行分为手动、自动两种状态：</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500">
                <a:latin typeface="微软雅黑" panose="020B0503020204020204" charset="-122"/>
                <a:ea typeface="微软雅黑" panose="020B0503020204020204" charset="-122"/>
                <a:cs typeface="微软雅黑" panose="020B0503020204020204" charset="-122"/>
                <a:sym typeface="+mn-ea"/>
              </a:rPr>
              <a:t>       </a:t>
            </a:r>
            <a:r>
              <a:rPr lang="zh-CN" altLang="en-US" sz="1500">
                <a:latin typeface="微软雅黑" panose="020B0503020204020204" charset="-122"/>
                <a:ea typeface="微软雅黑" panose="020B0503020204020204" charset="-122"/>
                <a:cs typeface="微软雅黑" panose="020B0503020204020204" charset="-122"/>
              </a:rPr>
              <a:t>手动状态为调试、检修时使用。此时，触摸屏上的每一个润滑点编号对应现场的每一个定量电磁给油装置连接到各具体润滑点，当开启高压润滑泵，注油至主管路，按下润滑点供油按键，执行机构动作，油路开通，计量装置与定量电磁给油装置配合完成油量测定，并将润滑脂注入润滑点。 自动状态为正常工作状态。主控系统依照程控高压润滑泵启动，执行机构工作，检测系统监控。具体为：高压润滑泵开启，1 号定量电磁给油装置打开，按所设定的给油量开始给 1 号润滑供油，当给油量达到设定值后，主控系统发出指令，1 号定量电磁给油装置关闭，2 号定量电磁给油装置打开…，依次直至该循环段的最后一个润 滑点供油结束，该段的最后一个润滑点供油结束，系统检测其他循环时间组是否 到达设定时间，是，则给这些组的润滑点供油，否，则高压润滑泵站停止，循环 时间到达段的供油指令。</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500">
                <a:latin typeface="微软雅黑" panose="020B0503020204020204" charset="-122"/>
                <a:ea typeface="微软雅黑" panose="020B0503020204020204" charset="-122"/>
                <a:cs typeface="微软雅黑" panose="020B0503020204020204" charset="-122"/>
                <a:sym typeface="+mn-ea"/>
              </a:rPr>
              <a:t>       </a:t>
            </a:r>
            <a:r>
              <a:rPr lang="zh-CN" altLang="en-US" sz="1500">
                <a:latin typeface="微软雅黑" panose="020B0503020204020204" charset="-122"/>
                <a:ea typeface="微软雅黑" panose="020B0503020204020204" charset="-122"/>
                <a:cs typeface="微软雅黑" panose="020B0503020204020204" charset="-122"/>
              </a:rPr>
              <a:t>在自动润滑状态下，主控系统显示每一个定量给油装置的供油给油时间和供油状态，同时记录运转信息。当设备出现故障时，主控系统则向上位发出故障信号，并指示故障点所在位置，以便检修人员进行相应处理。</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500">
                <a:latin typeface="微软雅黑" panose="020B0503020204020204" charset="-122"/>
                <a:ea typeface="微软雅黑" panose="020B0503020204020204" charset="-122"/>
                <a:cs typeface="微软雅黑" panose="020B0503020204020204" charset="-122"/>
                <a:sym typeface="+mn-ea"/>
              </a:rPr>
              <a:t>       </a:t>
            </a:r>
            <a:r>
              <a:rPr lang="zh-CN" altLang="en-US" sz="1500">
                <a:latin typeface="微软雅黑" panose="020B0503020204020204" charset="-122"/>
                <a:ea typeface="微软雅黑" panose="020B0503020204020204" charset="-122"/>
                <a:cs typeface="微软雅黑" panose="020B0503020204020204" charset="-122"/>
              </a:rPr>
              <a:t>自动循环间隔时间到后，高压润滑泵自动启动，润滑点执行机构动作，下一个供油循环开始。每个点的供油流量、时间可通过计算机控制中心及主控设备进行修整，循环时间（供油频率）也可设定、修改。</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500">
                <a:latin typeface="微软雅黑" panose="020B0503020204020204" charset="-122"/>
                <a:ea typeface="微软雅黑" panose="020B0503020204020204" charset="-122"/>
                <a:cs typeface="微软雅黑" panose="020B0503020204020204" charset="-122"/>
                <a:sym typeface="+mn-ea"/>
              </a:rPr>
              <a:t>       </a:t>
            </a:r>
            <a:r>
              <a:rPr lang="zh-CN" altLang="en-US" sz="1500">
                <a:latin typeface="微软雅黑" panose="020B0503020204020204" charset="-122"/>
                <a:ea typeface="微软雅黑" panose="020B0503020204020204" charset="-122"/>
                <a:cs typeface="微软雅黑" panose="020B0503020204020204" charset="-122"/>
              </a:rPr>
              <a:t>系统可以和主机连锁。当主机开始工作时，系统进入自动运行状态，当主机 停止工作时，系统自动停止给油。系统故障及润滑点故障声光报警、画面显示并 记录故障，便于维修。</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500">
                <a:latin typeface="微软雅黑" panose="020B0503020204020204" charset="-122"/>
                <a:ea typeface="微软雅黑" panose="020B0503020204020204" charset="-122"/>
                <a:cs typeface="微软雅黑" panose="020B0503020204020204" charset="-122"/>
                <a:sym typeface="+mn-ea"/>
              </a:rPr>
              <a:t>       </a:t>
            </a:r>
            <a:r>
              <a:rPr lang="zh-CN" altLang="en-US" sz="1500">
                <a:latin typeface="微软雅黑" panose="020B0503020204020204" charset="-122"/>
                <a:ea typeface="微软雅黑" panose="020B0503020204020204" charset="-122"/>
                <a:cs typeface="微软雅黑" panose="020B0503020204020204" charset="-122"/>
              </a:rPr>
              <a:t>储脂加油系统与高压润滑泵油位信号（称重传感器）连锁，当高压润滑泵 油位到达下限位时，传输信号给润滑系统主控柜，主控柜接到信号后，发出加 油信号，控制储脂加油系统给高压润滑泵加油，等到高压润滑泵油位到上限位时，给主控发出请求停止信号，储脂加油系统停止加油。</a:t>
            </a:r>
            <a:endParaRPr lang="zh-CN" altLang="en-US" sz="15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endParaRPr lang="zh-CN" altLang="en-US" sz="15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5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75290"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28700"/>
            <a:ext cx="9384665" cy="4308475"/>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800" b="1">
                <a:latin typeface="微软雅黑" panose="020B0503020204020204" charset="-122"/>
                <a:ea typeface="微软雅黑" panose="020B0503020204020204" charset="-122"/>
                <a:cs typeface="微软雅黑" panose="020B0503020204020204" charset="-122"/>
              </a:rPr>
              <a:t>   </a:t>
            </a:r>
            <a:r>
              <a:rPr lang="zh-CN" altLang="en-US" sz="1800">
                <a:latin typeface="微软雅黑" panose="020B0503020204020204" charset="-122"/>
                <a:ea typeface="微软雅黑" panose="020B0503020204020204" charset="-122"/>
                <a:cs typeface="微软雅黑" panose="020B0503020204020204" charset="-122"/>
              </a:rPr>
              <a:t>    </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b="1">
                <a:latin typeface="微软雅黑" panose="020B0503020204020204" charset="-122"/>
                <a:ea typeface="微软雅黑" panose="020B0503020204020204" charset="-122"/>
                <a:cs typeface="微软雅黑" panose="020B0503020204020204" charset="-122"/>
              </a:rPr>
              <a:t>4、智能分布式干油润滑的特点</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a:latin typeface="微软雅黑" panose="020B0503020204020204" charset="-122"/>
                <a:ea typeface="微软雅黑" panose="020B0503020204020204" charset="-122"/>
                <a:cs typeface="微软雅黑" panose="020B0503020204020204" charset="-122"/>
              </a:rPr>
              <a:t>4.1、远程控制每点供油量，实时检测润滑点供油状态，如有堵塞，能准确显示 故障点位置并输出报警。</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a:latin typeface="微软雅黑" panose="020B0503020204020204" charset="-122"/>
                <a:ea typeface="微软雅黑" panose="020B0503020204020204" charset="-122"/>
                <a:cs typeface="微软雅黑" panose="020B0503020204020204" charset="-122"/>
              </a:rPr>
              <a:t>4.2、完整的超压保护，低压、超低压报警的功能。</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a:latin typeface="微软雅黑" panose="020B0503020204020204" charset="-122"/>
                <a:ea typeface="微软雅黑" panose="020B0503020204020204" charset="-122"/>
                <a:cs typeface="微软雅黑" panose="020B0503020204020204" charset="-122"/>
              </a:rPr>
              <a:t>4.3、对分散的润滑制度不同的润滑点管理。</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a:latin typeface="微软雅黑" panose="020B0503020204020204" charset="-122"/>
                <a:ea typeface="微软雅黑" panose="020B0503020204020204" charset="-122"/>
                <a:cs typeface="微软雅黑" panose="020B0503020204020204" charset="-122"/>
              </a:rPr>
              <a:t>4.4、实现网路挂接，远程维护。</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a:latin typeface="微软雅黑" panose="020B0503020204020204" charset="-122"/>
                <a:ea typeface="微软雅黑" panose="020B0503020204020204" charset="-122"/>
                <a:cs typeface="微软雅黑" panose="020B0503020204020204" charset="-122"/>
              </a:rPr>
              <a:t>4.5、运行稳定、可靠，可自行设定或调整每个润滑点的供油量。</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a:latin typeface="微软雅黑" panose="020B0503020204020204" charset="-122"/>
                <a:ea typeface="微软雅黑" panose="020B0503020204020204" charset="-122"/>
                <a:cs typeface="微软雅黑" panose="020B0503020204020204" charset="-122"/>
              </a:rPr>
              <a:t>4.6、能适应多种润滑要求，维护工作量小。</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800">
                <a:latin typeface="微软雅黑" panose="020B0503020204020204" charset="-122"/>
                <a:ea typeface="微软雅黑" panose="020B0503020204020204" charset="-122"/>
                <a:cs typeface="微软雅黑" panose="020B0503020204020204" charset="-122"/>
              </a:rPr>
              <a:t>4.7、安装操作方便，预留接口，可手动、自动互换操作</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1038225"/>
            <a:ext cx="9384665" cy="568960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9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sym typeface="+mn-ea"/>
              </a:rPr>
              <a:t>第三节、SR/ZNRH智能分布式润滑系统介绍</a:t>
            </a:r>
            <a:r>
              <a:rPr lang="zh-CN" altLang="en-US" sz="1600" b="1">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b="1">
                <a:latin typeface="微软雅黑" panose="020B0503020204020204" charset="-122"/>
                <a:ea typeface="微软雅黑" panose="020B0503020204020204" charset="-122"/>
                <a:cs typeface="微软雅黑" panose="020B0503020204020204" charset="-122"/>
              </a:rPr>
              <a:t>5 、主要部件制造工艺要求</a:t>
            </a:r>
            <a:endParaRPr lang="zh-CN" altLang="en-US" sz="1600" b="1">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5.1  设备中选用SRDRB-P400电动高压润滑泵，AR-1F 定量电磁给油装置, ARJL-1ML计量装置等干油润滑组件，在生产制造中严格按照公司的《质量手册》进行生产制造 和质量检验标准。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5.2  ARJL-1ML计量装置定量本体材料选用切削和使用性能优越的Y30 锻钢，在机械加工工艺中，关键的柱塞孔加工工序采用 1804 珩磨机（美国进口）珩磨，金刚石铰刀，研磨等工艺，以保证柱塞孔的制造精度，使产品质量稳定、性能可靠  。</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5.3  定量电磁给油装置柱塞材料选用 20CrMnTi 合金结构钢，粗车后，采用镀铜防渗工 艺处理,精车后。再进行渗碳淬火硬化工艺处理。经粗磨外圆后，按照柱塞孔的 实测尺寸配磨柱塞外圆。保证柱塞与孔的配合间隙。</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5.4 SRDRB-P400电动高压润滑泵采用镗削加工工艺 ,保证各相关位置的几何精度和位 置精度。</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5.5  各磨擦副偶件均采用表面硬化处理工艺，使用设备为美国进口的离子气体氮 化炉和多用炉等。表面硬化处理后，再进行磨、精磨、金刚石铰、珩磨、研磨等 工序。保证了产品的制造精度和使用寿命。</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5.6  泵的各主要件和主要工序都设计制作了专用刀具、夹具、量具等工艺装备。 保证每个零件的制造精度，泵装配后都要做压力、效率、流量等各项指针的性能 试验。</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5.7 设备使用的管路及联接件采用酸洗、钝化处理工艺。</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r>
              <a:rPr lang="zh-CN" altLang="en-US" sz="1600">
                <a:latin typeface="微软雅黑" panose="020B0503020204020204" charset="-122"/>
                <a:ea typeface="微软雅黑" panose="020B0503020204020204" charset="-122"/>
                <a:cs typeface="微软雅黑" panose="020B0503020204020204" charset="-122"/>
              </a:rPr>
              <a:t>5.8 系统管件应具有足够的承压能力和制作及安装连接精度，保证在系统最大压 力下无泄漏。</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90000"/>
              </a:lnSpc>
              <a:buNone/>
            </a:pPr>
            <a:endParaRPr lang="zh-CN" altLang="en-US" sz="16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941705"/>
            <a:ext cx="9384665" cy="497459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rPr>
              <a:t>第四节、施工方案  </a:t>
            </a:r>
            <a:r>
              <a:rPr lang="zh-CN" altLang="en-US" sz="1800" b="1">
                <a:latin typeface="微软雅黑" panose="020B0503020204020204" charset="-122"/>
                <a:ea typeface="微软雅黑" panose="020B0503020204020204" charset="-122"/>
                <a:cs typeface="微软雅黑" panose="020B0503020204020204" charset="-122"/>
              </a:rPr>
              <a:t>    </a:t>
            </a:r>
            <a:endParaRPr lang="zh-CN" altLang="en-US" sz="1800" b="1">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b="1">
                <a:latin typeface="微软雅黑" panose="020B0503020204020204" charset="-122"/>
                <a:ea typeface="微软雅黑" panose="020B0503020204020204" charset="-122"/>
                <a:cs typeface="微软雅黑" panose="020B0503020204020204" charset="-122"/>
              </a:rPr>
              <a:t>1、施工周期：施工周期 </a:t>
            </a:r>
            <a:r>
              <a:rPr lang="en-US" altLang="zh-CN" sz="1800" b="1">
                <a:latin typeface="微软雅黑" panose="020B0503020204020204" charset="-122"/>
                <a:ea typeface="微软雅黑" panose="020B0503020204020204" charset="-122"/>
                <a:cs typeface="微软雅黑" panose="020B0503020204020204" charset="-122"/>
              </a:rPr>
              <a:t>30</a:t>
            </a:r>
            <a:r>
              <a:rPr lang="zh-CN" altLang="en-US" sz="1800" b="1">
                <a:latin typeface="微软雅黑" panose="020B0503020204020204" charset="-122"/>
                <a:ea typeface="微软雅黑" panose="020B0503020204020204" charset="-122"/>
                <a:cs typeface="微软雅黑" panose="020B0503020204020204" charset="-122"/>
              </a:rPr>
              <a:t>天</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b="1">
                <a:latin typeface="微软雅黑" panose="020B0503020204020204" charset="-122"/>
                <a:ea typeface="微软雅黑" panose="020B0503020204020204" charset="-122"/>
                <a:cs typeface="微软雅黑" panose="020B0503020204020204" charset="-122"/>
              </a:rPr>
              <a:t>2、安装保证措施</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2.1 进度保证：项目进度分解到每天，每天晚上对项目现场进行总结，对第二天安装的项目提前思考，确定所需物品，避免第二天因为外界条件影响工期。如果 当日任务未完成，找出原因，第二天进行补救或加班等将头天任务一起完成。</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2.2 质量保证：安装方案等提前讨论确定，由项目负责人指派专人对安装工艺等 进行检查，发现问题及时更正。</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2.3安全保证：</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2.3.1对参加施工的职工每天晚上进行安全教育，提高职工安全意识。</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2.3.2减少各小组活动区域，要求各小组做到所在区域情况熟悉，无安全隐患。2.3.3进入施工现场必须戴好安全帽，从事高空作业必须搭建平台或者系安全绳。</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941705"/>
            <a:ext cx="9384665" cy="86995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rPr>
              <a:t>第四节、施工方案  </a:t>
            </a:r>
            <a:r>
              <a:rPr lang="zh-CN" altLang="en-US" sz="1800" b="1">
                <a:latin typeface="微软雅黑" panose="020B0503020204020204" charset="-122"/>
                <a:ea typeface="微软雅黑" panose="020B0503020204020204" charset="-122"/>
                <a:cs typeface="微软雅黑" panose="020B0503020204020204" charset="-122"/>
              </a:rPr>
              <a:t>    </a:t>
            </a:r>
            <a:endParaRPr lang="zh-CN" altLang="en-US" sz="1800" b="1">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b="1">
                <a:latin typeface="微软雅黑" panose="020B0503020204020204" charset="-122"/>
                <a:ea typeface="微软雅黑" panose="020B0503020204020204" charset="-122"/>
                <a:cs typeface="微软雅黑" panose="020B0503020204020204" charset="-122"/>
              </a:rPr>
              <a:t>3、施工流程：为保证施工安全与设备生产需要，制定以下施工流程（图1）</a:t>
            </a:r>
            <a:endParaRPr lang="zh-CN" altLang="en-US" sz="1800">
              <a:latin typeface="微软雅黑" panose="020B0503020204020204" charset="-122"/>
              <a:ea typeface="微软雅黑" panose="020B0503020204020204" charset="-122"/>
              <a:cs typeface="微软雅黑" panose="020B0503020204020204" charset="-122"/>
            </a:endParaRPr>
          </a:p>
          <a:p>
            <a:pPr algn="just">
              <a:lnSpc>
                <a:spcPct val="110000"/>
              </a:lnSpc>
              <a:buNone/>
            </a:pPr>
            <a:endParaRPr sz="1800">
              <a:latin typeface="微软雅黑" panose="020B0503020204020204" charset="-122"/>
              <a:ea typeface="微软雅黑" panose="020B0503020204020204" charset="-122"/>
              <a:cs typeface="微软雅黑" panose="020B0503020204020204" charset="-122"/>
            </a:endParaRPr>
          </a:p>
        </p:txBody>
      </p:sp>
      <p:pic>
        <p:nvPicPr>
          <p:cNvPr id="5" name="图片 4" descr="LOGO"/>
          <p:cNvPicPr>
            <a:picLocks noChangeAspect="1"/>
          </p:cNvPicPr>
          <p:nvPr/>
        </p:nvPicPr>
        <p:blipFill>
          <a:blip r:embed="rId1"/>
          <a:stretch>
            <a:fillRect/>
          </a:stretch>
        </p:blipFill>
        <p:spPr>
          <a:xfrm>
            <a:off x="10594975" y="99060"/>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pic>
        <p:nvPicPr>
          <p:cNvPr id="18" name="图片 17" descr="上海润滑 名片(2018.6"/>
          <p:cNvPicPr>
            <a:picLocks noChangeAspect="1"/>
          </p:cNvPicPr>
          <p:nvPr/>
        </p:nvPicPr>
        <p:blipFill>
          <a:blip r:embed="rId3"/>
          <a:stretch>
            <a:fillRect/>
          </a:stretch>
        </p:blipFill>
        <p:spPr>
          <a:xfrm>
            <a:off x="640715" y="2898775"/>
            <a:ext cx="11172825" cy="1810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491807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针对本项目的润滑解决方案</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941705"/>
            <a:ext cx="9384665" cy="96520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rPr>
              <a:t>第四节、施工方案  </a:t>
            </a:r>
            <a:r>
              <a:rPr lang="zh-CN" altLang="en-US" sz="1800" b="1">
                <a:latin typeface="微软雅黑" panose="020B0503020204020204" charset="-122"/>
                <a:ea typeface="微软雅黑" panose="020B0503020204020204" charset="-122"/>
                <a:cs typeface="微软雅黑" panose="020B0503020204020204" charset="-122"/>
              </a:rPr>
              <a:t>    </a:t>
            </a:r>
            <a:endParaRPr lang="zh-CN" altLang="en-US" sz="1800" b="1">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b="1">
                <a:latin typeface="微软雅黑" panose="020B0503020204020204" charset="-122"/>
                <a:ea typeface="微软雅黑" panose="020B0503020204020204" charset="-122"/>
                <a:cs typeface="微软雅黑" panose="020B0503020204020204" charset="-122"/>
              </a:rPr>
              <a:t>4、施工器具</a:t>
            </a:r>
            <a:endParaRPr lang="zh-CN" altLang="en-US" sz="1800" b="1">
              <a:latin typeface="微软雅黑" panose="020B0503020204020204" charset="-122"/>
              <a:ea typeface="微软雅黑" panose="020B0503020204020204" charset="-122"/>
              <a:cs typeface="微软雅黑" panose="020B0503020204020204" charset="-122"/>
            </a:endParaRPr>
          </a:p>
        </p:txBody>
      </p:sp>
      <p:graphicFrame>
        <p:nvGraphicFramePr>
          <p:cNvPr id="5" name="表格 4"/>
          <p:cNvGraphicFramePr/>
          <p:nvPr/>
        </p:nvGraphicFramePr>
        <p:xfrm>
          <a:off x="1788160" y="1964055"/>
          <a:ext cx="6080125" cy="4231640"/>
        </p:xfrm>
        <a:graphic>
          <a:graphicData uri="http://schemas.openxmlformats.org/drawingml/2006/table">
            <a:tbl>
              <a:tblPr firstRow="1" bandRow="1">
                <a:tableStyleId>{5940675A-B579-460E-94D1-54222C63F5DA}</a:tableStyleId>
              </a:tblPr>
              <a:tblGrid>
                <a:gridCol w="662305"/>
                <a:gridCol w="2416175"/>
                <a:gridCol w="1590040"/>
                <a:gridCol w="1411605"/>
              </a:tblGrid>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序号</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机具名称</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单位</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数量</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1</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钳工工具</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套</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5</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2</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手工弯管工具</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套</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2</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3</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割刀</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把</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1</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4</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电钻</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台</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1</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5</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电焊机</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台</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1</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6</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电动角向磨光机</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台</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1</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8955">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7</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切割机</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台</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微软雅黑" panose="020B0503020204020204" charset="-122"/>
                          <a:ea typeface="微软雅黑" panose="020B0503020204020204" charset="-122"/>
                          <a:cs typeface="宋体" panose="02010600030101010101" pitchFamily="2" charset="-122"/>
                        </a:rPr>
                        <a:t>1</a:t>
                      </a:r>
                      <a:endParaRPr lang="en-US" altLang="en-US" sz="12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润滑管理的革新为客户创造的生产价值</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941705"/>
            <a:ext cx="9384665" cy="530860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buNone/>
            </a:pPr>
            <a:r>
              <a:rPr lang="zh-CN" altLang="en-US" sz="1800" b="1">
                <a:solidFill>
                  <a:srgbClr val="C00000"/>
                </a:solidFill>
                <a:latin typeface="微软雅黑" panose="020B0503020204020204" charset="-122"/>
                <a:ea typeface="微软雅黑" panose="020B0503020204020204" charset="-122"/>
                <a:cs typeface="微软雅黑" panose="020B0503020204020204" charset="-122"/>
              </a:rPr>
              <a:t>润滑管理所带来的效益分为直接效益和间接效益。</a:t>
            </a:r>
            <a:endParaRPr lang="zh-CN" altLang="en-US" sz="1800" b="1">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b="1">
                <a:latin typeface="微软雅黑" panose="020B0503020204020204" charset="-122"/>
                <a:ea typeface="微软雅黑" panose="020B0503020204020204" charset="-122"/>
                <a:cs typeface="微软雅黑" panose="020B0503020204020204" charset="-122"/>
              </a:rPr>
              <a:t>第一节  直接效益</a:t>
            </a:r>
            <a:endParaRPr lang="zh-CN" altLang="en-US" sz="1800" b="1">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1、油品的节省  润滑管理革新最直接的效益就是油品的节省，智能润滑可以帮助管理者调整每一个润滑点的供油制度，达到精益润滑的目的；</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2、人工成本    润滑管理的革新基本上告别了人员的现场操作，全信息化管理体系，通过润滑管理软件可对系统进行全面管理。</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3、动力的消耗  润滑管理的革新促使每一个润滑点都达到精益润滑的目的，润滑是减少摩擦最行之有效的办法，摩擦是动力消耗最大的一部分，每个润滑部位的精益润滑是减少动力消耗最行之有效的方法。</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4、摩擦副的使用寿命  润滑管理的革新旨在于对每一个摩擦副进行润滑管理，合理的润滑是延长摩擦副部件寿命最有效的办法。</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10000"/>
              </a:lnSpc>
              <a:buNone/>
            </a:pPr>
            <a:r>
              <a:rPr lang="zh-CN" altLang="en-US" sz="1800">
                <a:latin typeface="微软雅黑" panose="020B0503020204020204" charset="-122"/>
                <a:ea typeface="微软雅黑" panose="020B0503020204020204" charset="-122"/>
                <a:cs typeface="微软雅黑" panose="020B0503020204020204" charset="-122"/>
              </a:rPr>
              <a:t>5、维护费用的降低  设备使用寿命的延长，直接影响着设备的维护费用、维护工器具及人力的投入。</a:t>
            </a:r>
            <a:endParaRPr lang="zh-CN" altLang="en-US" sz="18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润滑管理的革新为客户创造的生产价值</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占位符 6146"/>
          <p:cNvSpPr>
            <a:spLocks noGrp="1"/>
          </p:cNvSpPr>
          <p:nvPr/>
        </p:nvSpPr>
        <p:spPr>
          <a:xfrm>
            <a:off x="1019810" y="941705"/>
            <a:ext cx="9384665" cy="530860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zh-CN" altLang="en-US" sz="1600" b="1">
                <a:solidFill>
                  <a:srgbClr val="C00000"/>
                </a:solidFill>
                <a:latin typeface="微软雅黑" panose="020B0503020204020204" charset="-122"/>
                <a:ea typeface="微软雅黑" panose="020B0503020204020204" charset="-122"/>
                <a:cs typeface="微软雅黑" panose="020B0503020204020204" charset="-122"/>
              </a:rPr>
              <a:t>润滑管理所带来的效益分为直接效益和间接效益。</a:t>
            </a:r>
            <a:endParaRPr lang="zh-CN" altLang="en-US" sz="1600" b="1">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600" b="1">
                <a:latin typeface="微软雅黑" panose="020B0503020204020204" charset="-122"/>
                <a:ea typeface="微软雅黑" panose="020B0503020204020204" charset="-122"/>
                <a:cs typeface="微软雅黑" panose="020B0503020204020204" charset="-122"/>
              </a:rPr>
              <a:t>第二节间接效益	</a:t>
            </a:r>
            <a:endParaRPr lang="zh-CN" altLang="en-US" sz="1600" b="1">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600">
                <a:latin typeface="微软雅黑" panose="020B0503020204020204" charset="-122"/>
                <a:ea typeface="微软雅黑" panose="020B0503020204020204" charset="-122"/>
                <a:cs typeface="微软雅黑" panose="020B0503020204020204" charset="-122"/>
              </a:rPr>
              <a:t>1、OEE的提高   时间开动率、性能开动率、合格品率的提高是每一个生产制造企业的追求，设备故障率直接影响着OEE的提高，设备故障多数属于机械故障，机械故障根源多数又源自润滑不良，润滑管理直接影响着OEE的提高。</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600">
                <a:latin typeface="微软雅黑" panose="020B0503020204020204" charset="-122"/>
                <a:ea typeface="微软雅黑" panose="020B0503020204020204" charset="-122"/>
                <a:cs typeface="微软雅黑" panose="020B0503020204020204" charset="-122"/>
              </a:rPr>
              <a:t>2、故障的快速诊断   润滑管理的革新中设备润滑管理软件对每个润滑部位的润滑状态进行监控并诊断，润滑管理通过智能诊断能够很快的查找到故障原因，极大的提高了作业效率。</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600">
                <a:latin typeface="微软雅黑" panose="020B0503020204020204" charset="-122"/>
                <a:ea typeface="微软雅黑" panose="020B0503020204020204" charset="-122"/>
                <a:cs typeface="微软雅黑" panose="020B0503020204020204" charset="-122"/>
              </a:rPr>
              <a:t>3、污染排放的降低    溢出设备的油脂造成工作环境的恶化，进入排放水系对工业污水COD、BOD指标影响很大，处理起来成本也增高；溢出的油脂还会对产品的表面质量造成影响；润滑管理的革新对每一个润滑点供油制度的控制，可直接精益控制油脂溢出的量。</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600">
                <a:latin typeface="微软雅黑" panose="020B0503020204020204" charset="-122"/>
                <a:ea typeface="微软雅黑" panose="020B0503020204020204" charset="-122"/>
                <a:cs typeface="微软雅黑" panose="020B0503020204020204" charset="-122"/>
              </a:rPr>
              <a:t>4、设备的巡检安全    设备润滑状况监测在以往的巡检过程中多数通过肉眼观看，每次都要亲临现场，无疑增加设备巡检人员的安全隐患，比如高炉气密、高线润滑等，润滑管理的革新可以通过润滑管理软件人机交互界面看到每一个润滑点的供油状况，设备管理员在中控室就能监控所有润滑部位，减少设备巡检带来的安全隐患。</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600">
                <a:latin typeface="微软雅黑" panose="020B0503020204020204" charset="-122"/>
                <a:ea typeface="微软雅黑" panose="020B0503020204020204" charset="-122"/>
                <a:cs typeface="微软雅黑" panose="020B0503020204020204" charset="-122"/>
              </a:rPr>
              <a:t>5、产品质量的提高    在钢铁企业，最终产品板材、型材等产品的质量控制里油脂泄漏在产品上对产品的质量有着极大的影响，所以控制每一个点合适的供油量对产品质量也有着不可或缺的意义。</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a:lnSpc>
                <a:spcPct val="100000"/>
              </a:lnSpc>
              <a:buNone/>
            </a:pPr>
            <a:r>
              <a:rPr lang="zh-CN" altLang="en-US" sz="1600">
                <a:latin typeface="微软雅黑" panose="020B0503020204020204" charset="-122"/>
                <a:ea typeface="微软雅黑" panose="020B0503020204020204" charset="-122"/>
                <a:cs typeface="微软雅黑" panose="020B0503020204020204" charset="-122"/>
              </a:rPr>
              <a:t>当然，润滑为客户创造的生产价值不只是这些，我们正在通过不断的挖潜润滑全面管理，最终通过润滑管理达到客户生产效益最大化！</a:t>
            </a:r>
            <a:endParaRPr lang="zh-CN" altLang="en-US" sz="1600">
              <a:latin typeface="微软雅黑" panose="020B0503020204020204" charset="-122"/>
              <a:ea typeface="微软雅黑" panose="020B0503020204020204" charset="-122"/>
              <a:cs typeface="微软雅黑" panose="020B0503020204020204" charset="-122"/>
            </a:endParaRPr>
          </a:p>
        </p:txBody>
      </p:sp>
      <p:pic>
        <p:nvPicPr>
          <p:cNvPr id="2" name="图片 1" descr="LOGO"/>
          <p:cNvPicPr>
            <a:picLocks noChangeAspect="1"/>
          </p:cNvPicPr>
          <p:nvPr/>
        </p:nvPicPr>
        <p:blipFill>
          <a:blip r:embed="rId1"/>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DF0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pic>
        <p:nvPicPr>
          <p:cNvPr id="6" name="Picture 2" descr="C:\Users\Administrator\Desktop\图片1.png图片1"/>
          <p:cNvPicPr>
            <a:picLocks noChangeAspect="1"/>
          </p:cNvPicPr>
          <p:nvPr/>
        </p:nvPicPr>
        <p:blipFill>
          <a:blip r:embed="rId1"/>
          <a:srcRect/>
          <a:stretch>
            <a:fillRect/>
          </a:stretch>
        </p:blipFill>
        <p:spPr>
          <a:xfrm>
            <a:off x="-49" y="1591310"/>
            <a:ext cx="7352714" cy="3675380"/>
          </a:xfrm>
          <a:prstGeom prst="rect">
            <a:avLst/>
          </a:prstGeom>
        </p:spPr>
      </p:pic>
      <p:grpSp>
        <p:nvGrpSpPr>
          <p:cNvPr id="3" name="组合 2"/>
          <p:cNvGrpSpPr/>
          <p:nvPr/>
        </p:nvGrpSpPr>
        <p:grpSpPr>
          <a:xfrm>
            <a:off x="8204248" y="1847215"/>
            <a:ext cx="3345132" cy="645160"/>
            <a:chOff x="12590" y="2909"/>
            <a:chExt cx="5268" cy="1016"/>
          </a:xfrm>
        </p:grpSpPr>
        <p:cxnSp>
          <p:nvCxnSpPr>
            <p:cNvPr id="8" name="直接连接符 7"/>
            <p:cNvCxnSpPr/>
            <p:nvPr/>
          </p:nvCxnSpPr>
          <p:spPr>
            <a:xfrm flipH="1">
              <a:off x="12590"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3206" y="2909"/>
              <a:ext cx="4652" cy="1016"/>
            </a:xfrm>
            <a:prstGeom prst="rect">
              <a:avLst/>
            </a:prstGeom>
            <a:noFill/>
          </p:spPr>
          <p:txBody>
            <a:bodyPr wrap="square" rtlCol="0">
              <a:spAutoFit/>
            </a:bodyPr>
            <a:lstStyle/>
            <a:p>
              <a:r>
                <a:rPr lang="en-US" altLang="zh-CN" sz="3600" dirty="0">
                  <a:solidFill>
                    <a:schemeClr val="bg1"/>
                  </a:solidFill>
                  <a:latin typeface="方正黑体简体" panose="02010601030101010101" pitchFamily="2" charset="-122"/>
                  <a:ea typeface="方正黑体简体" panose="02010601030101010101" pitchFamily="2" charset="-122"/>
                </a:rPr>
                <a:t>PART 05</a:t>
              </a:r>
              <a:endParaRPr lang="zh-CN" altLang="en-US" sz="3600" dirty="0">
                <a:solidFill>
                  <a:schemeClr val="bg1"/>
                </a:solidFill>
                <a:latin typeface="方正黑体简体" panose="02010601030101010101" pitchFamily="2" charset="-122"/>
                <a:ea typeface="方正黑体简体" panose="02010601030101010101" pitchFamily="2" charset="-122"/>
              </a:endParaRPr>
            </a:p>
          </p:txBody>
        </p:sp>
        <p:cxnSp>
          <p:nvCxnSpPr>
            <p:cNvPr id="14" name="直接连接符 13"/>
            <p:cNvCxnSpPr/>
            <p:nvPr/>
          </p:nvCxnSpPr>
          <p:spPr>
            <a:xfrm flipH="1">
              <a:off x="16269"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7548880" y="2680970"/>
            <a:ext cx="3848100" cy="922020"/>
          </a:xfrm>
          <a:prstGeom prst="rect">
            <a:avLst/>
          </a:prstGeom>
          <a:noFill/>
        </p:spPr>
        <p:txBody>
          <a:bodyPr wrap="square" rtlCol="0">
            <a:spAutoFit/>
          </a:bodyPr>
          <a:lstStyle/>
          <a:p>
            <a:pPr algn="ctr">
              <a:buNone/>
            </a:pPr>
            <a:r>
              <a:rPr lang="zh-CN" altLang="en-US" sz="5400" b="1" kern="0" dirty="0">
                <a:solidFill>
                  <a:schemeClr val="bg1"/>
                </a:solidFill>
                <a:latin typeface="微软雅黑" panose="020B0503020204020204" charset="-122"/>
                <a:ea typeface="微软雅黑" panose="020B0503020204020204" charset="-122"/>
                <a:cs typeface="微软雅黑" panose="020B0503020204020204" charset="-122"/>
                <a:sym typeface="+mn-ea"/>
              </a:rPr>
              <a:t>行业贡献</a:t>
            </a:r>
            <a:endParaRPr lang="zh-CN" altLang="en-US" sz="5400" b="1" kern="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行业贡献</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4" name="图片 3" descr="LOGO"/>
          <p:cNvPicPr>
            <a:picLocks noChangeAspect="1"/>
          </p:cNvPicPr>
          <p:nvPr/>
        </p:nvPicPr>
        <p:blipFill>
          <a:blip r:embed="rId1"/>
          <a:stretch>
            <a:fillRect/>
          </a:stretch>
        </p:blipFill>
        <p:spPr>
          <a:xfrm>
            <a:off x="10575290"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2"/>
          <a:stretch>
            <a:fillRect/>
          </a:stretch>
        </p:blipFill>
        <p:spPr>
          <a:xfrm>
            <a:off x="8112760" y="56515"/>
            <a:ext cx="2542540" cy="771525"/>
          </a:xfrm>
          <a:prstGeom prst="rect">
            <a:avLst/>
          </a:prstGeom>
        </p:spPr>
      </p:pic>
      <p:sp>
        <p:nvSpPr>
          <p:cNvPr id="3" name="文本占位符 6146"/>
          <p:cNvSpPr>
            <a:spLocks noGrp="1"/>
          </p:cNvSpPr>
          <p:nvPr/>
        </p:nvSpPr>
        <p:spPr>
          <a:xfrm>
            <a:off x="1019810" y="941705"/>
            <a:ext cx="9384665" cy="5308600"/>
          </a:xfrm>
          <a:prstGeom prst="rect">
            <a:avLst/>
          </a:prstGeom>
        </p:spPr>
        <p:txBody>
          <a:bodyPr vert="horz" lIns="91440" tIns="45720" rIns="91440" bIns="45720" rtlCol="0" anchor="t">
            <a:noAutofit/>
          </a:bodyPr>
          <a:lstStyle>
            <a:lvl1pPr marL="228600" indent="-228600" algn="l" defTabSz="91503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503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503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50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40000"/>
              </a:lnSpc>
              <a:buNone/>
            </a:pPr>
            <a:r>
              <a:rPr lang="zh-CN" altLang="en-US" sz="2000" b="1">
                <a:solidFill>
                  <a:srgbClr val="C00000"/>
                </a:solidFill>
                <a:latin typeface="微软雅黑" panose="020B0503020204020204" charset="-122"/>
                <a:ea typeface="微软雅黑" panose="020B0503020204020204" charset="-122"/>
                <a:cs typeface="微软雅黑" panose="020B0503020204020204" charset="-122"/>
              </a:rPr>
              <a:t>我们对中国润滑事业的贡献</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r>
              <a:rPr lang="zh-CN" altLang="en-US" sz="1800">
                <a:latin typeface="微软雅黑" panose="020B0503020204020204" charset="-122"/>
                <a:ea typeface="微软雅黑" panose="020B0503020204020204" charset="-122"/>
                <a:cs typeface="微软雅黑" panose="020B0503020204020204" charset="-122"/>
              </a:rPr>
              <a:t>       二十世纪八十年代初期，开发了具有当代世界先进水平、符合</a:t>
            </a:r>
            <a:r>
              <a:rPr lang="en-US" altLang="zh-CN" sz="1800">
                <a:latin typeface="微软雅黑" panose="020B0503020204020204" charset="-122"/>
                <a:ea typeface="微软雅黑" panose="020B0503020204020204" charset="-122"/>
                <a:cs typeface="微软雅黑" panose="020B0503020204020204" charset="-122"/>
              </a:rPr>
              <a:t>TEMA</a:t>
            </a:r>
            <a:r>
              <a:rPr lang="zh-CN" altLang="en-US" sz="1800">
                <a:latin typeface="微软雅黑" panose="020B0503020204020204" charset="-122"/>
                <a:ea typeface="微软雅黑" panose="020B0503020204020204" charset="-122"/>
                <a:cs typeface="微软雅黑" panose="020B0503020204020204" charset="-122"/>
              </a:rPr>
              <a:t>标准的</a:t>
            </a:r>
            <a:r>
              <a:rPr lang="en-US" altLang="zh-CN" sz="1800">
                <a:latin typeface="微软雅黑" panose="020B0503020204020204" charset="-122"/>
                <a:ea typeface="微软雅黑" panose="020B0503020204020204" charset="-122"/>
                <a:cs typeface="微软雅黑" panose="020B0503020204020204" charset="-122"/>
              </a:rPr>
              <a:t>GLL</a:t>
            </a:r>
            <a:r>
              <a:rPr lang="zh-CN" altLang="en-US" sz="1800">
                <a:latin typeface="微软雅黑" panose="020B0503020204020204" charset="-122"/>
                <a:ea typeface="微软雅黑" panose="020B0503020204020204" charset="-122"/>
                <a:cs typeface="微软雅黑" panose="020B0503020204020204" charset="-122"/>
              </a:rPr>
              <a:t>、</a:t>
            </a:r>
            <a:r>
              <a:rPr lang="en-US" altLang="zh-CN" sz="1800">
                <a:latin typeface="微软雅黑" panose="020B0503020204020204" charset="-122"/>
                <a:ea typeface="微软雅黑" panose="020B0503020204020204" charset="-122"/>
                <a:cs typeface="微软雅黑" panose="020B0503020204020204" charset="-122"/>
              </a:rPr>
              <a:t>GLC</a:t>
            </a:r>
            <a:r>
              <a:rPr lang="zh-CN" altLang="en-US" sz="1800">
                <a:latin typeface="微软雅黑" panose="020B0503020204020204" charset="-122"/>
                <a:ea typeface="微软雅黑" panose="020B0503020204020204" charset="-122"/>
                <a:cs typeface="微软雅黑" panose="020B0503020204020204" charset="-122"/>
              </a:rPr>
              <a:t>系列、列管式油冷却器，获得国家质量银质奖。</a:t>
            </a:r>
            <a:endParaRPr lang="zh-CN" altLang="en-US" sz="1800">
              <a:latin typeface="微软雅黑" panose="020B0503020204020204" charset="-122"/>
              <a:ea typeface="微软雅黑" panose="020B0503020204020204" charset="-122"/>
              <a:cs typeface="微软雅黑" panose="020B0503020204020204" charset="-122"/>
            </a:endParaRPr>
          </a:p>
          <a:p>
            <a:pPr marL="0" indent="0" algn="just">
              <a:lnSpc>
                <a:spcPct val="140000"/>
              </a:lnSpc>
              <a:buNone/>
            </a:pPr>
            <a:r>
              <a:rPr lang="zh-CN" altLang="en-US" sz="1800">
                <a:latin typeface="微软雅黑" panose="020B0503020204020204" charset="-122"/>
                <a:ea typeface="微软雅黑" panose="020B0503020204020204" charset="-122"/>
                <a:cs typeface="微软雅黑" panose="020B0503020204020204" charset="-122"/>
                <a:sym typeface="+mn-ea"/>
              </a:rPr>
              <a:t>       </a:t>
            </a:r>
            <a:r>
              <a:rPr lang="zh-CN" altLang="en-US" sz="1800">
                <a:latin typeface="微软雅黑" panose="020B0503020204020204" charset="-122"/>
                <a:ea typeface="微软雅黑" panose="020B0503020204020204" charset="-122"/>
                <a:cs typeface="微软雅黑" panose="020B0503020204020204" charset="-122"/>
              </a:rPr>
              <a:t>二十世纪</a:t>
            </a:r>
            <a:r>
              <a:rPr lang="zh-CN" altLang="en-US" sz="1800">
                <a:latin typeface="微软雅黑" panose="020B0503020204020204" charset="-122"/>
                <a:ea typeface="微软雅黑" panose="020B0503020204020204" charset="-122"/>
                <a:cs typeface="微软雅黑" panose="020B0503020204020204" charset="-122"/>
                <a:sym typeface="+mn-ea"/>
              </a:rPr>
              <a:t>八十年代初中期，在国内润滑行业内唯一成功引进德国代立蒙公司（</a:t>
            </a:r>
            <a:r>
              <a:rPr lang="en-US" altLang="zh-CN" sz="1800">
                <a:latin typeface="微软雅黑" panose="020B0503020204020204" charset="-122"/>
                <a:ea typeface="微软雅黑" panose="020B0503020204020204" charset="-122"/>
                <a:cs typeface="微软雅黑" panose="020B0503020204020204" charset="-122"/>
                <a:sym typeface="+mn-ea"/>
              </a:rPr>
              <a:t>DELIMON</a:t>
            </a:r>
            <a:r>
              <a:rPr lang="zh-CN" altLang="en-US" sz="1800">
                <a:latin typeface="微软雅黑" panose="020B0503020204020204" charset="-122"/>
                <a:ea typeface="微软雅黑" panose="020B0503020204020204" charset="-122"/>
                <a:cs typeface="微软雅黑" panose="020B0503020204020204" charset="-122"/>
                <a:sym typeface="+mn-ea"/>
              </a:rPr>
              <a:t>）专有技术及生产设备，生产</a:t>
            </a:r>
            <a:r>
              <a:rPr lang="en-US" altLang="zh-CN" sz="1800">
                <a:latin typeface="微软雅黑" panose="020B0503020204020204" charset="-122"/>
                <a:ea typeface="微软雅黑" panose="020B0503020204020204" charset="-122"/>
                <a:cs typeface="微软雅黑" panose="020B0503020204020204" charset="-122"/>
                <a:sym typeface="+mn-ea"/>
              </a:rPr>
              <a:t>40Mpa</a:t>
            </a:r>
            <a:r>
              <a:rPr lang="zh-CN" altLang="en-US" sz="1800">
                <a:latin typeface="微软雅黑" panose="020B0503020204020204" charset="-122"/>
                <a:ea typeface="微软雅黑" panose="020B0503020204020204" charset="-122"/>
                <a:cs typeface="微软雅黑" panose="020B0503020204020204" charset="-122"/>
                <a:sym typeface="+mn-ea"/>
              </a:rPr>
              <a:t>高压干油润滑设备及元器件。</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40000"/>
              </a:lnSpc>
              <a:buNone/>
            </a:pPr>
            <a:r>
              <a:rPr lang="zh-CN" altLang="en-US" sz="1800">
                <a:latin typeface="微软雅黑" panose="020B0503020204020204" charset="-122"/>
                <a:ea typeface="微软雅黑" panose="020B0503020204020204" charset="-122"/>
                <a:cs typeface="微软雅黑" panose="020B0503020204020204" charset="-122"/>
                <a:sym typeface="+mn-ea"/>
              </a:rPr>
              <a:t>       二十世纪九十年代，开发了动叶可调风机液压润滑装置，替代了进口产品，质量达到国际同等水平。</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40000"/>
              </a:lnSpc>
              <a:buNone/>
            </a:pPr>
            <a:r>
              <a:rPr lang="zh-CN" altLang="en-US" sz="1800">
                <a:latin typeface="微软雅黑" panose="020B0503020204020204" charset="-122"/>
                <a:ea typeface="微软雅黑" panose="020B0503020204020204" charset="-122"/>
                <a:cs typeface="微软雅黑" panose="020B0503020204020204" charset="-122"/>
                <a:sym typeface="+mn-ea"/>
              </a:rPr>
              <a:t>       二十世纪末，将高科技技术应用于润滑系统中，开发出智能集中润滑系统，在国内外均处于先进地位，利用先进的互联网，可实现远程监控。</a:t>
            </a:r>
            <a:endParaRPr lang="zh-CN" altLang="en-US" sz="1800">
              <a:latin typeface="微软雅黑" panose="020B0503020204020204" charset="-122"/>
              <a:ea typeface="微软雅黑" panose="020B0503020204020204" charset="-122"/>
              <a:cs typeface="微软雅黑" panose="020B0503020204020204" charset="-122"/>
              <a:sym typeface="+mn-ea"/>
            </a:endParaRPr>
          </a:p>
          <a:p>
            <a:pPr marL="0" indent="0" algn="just">
              <a:lnSpc>
                <a:spcPct val="140000"/>
              </a:lnSpc>
              <a:buNone/>
            </a:pPr>
            <a:r>
              <a:rPr lang="zh-CN" altLang="en-US" sz="1800">
                <a:latin typeface="微软雅黑" panose="020B0503020204020204" charset="-122"/>
                <a:ea typeface="微软雅黑" panose="020B0503020204020204" charset="-122"/>
                <a:cs typeface="微软雅黑" panose="020B0503020204020204" charset="-122"/>
                <a:sym typeface="+mn-ea"/>
              </a:rPr>
              <a:t>       起草、制定行业标准二十余项，占润滑行业产品标准总数的三分之一。</a:t>
            </a:r>
            <a:endParaRPr lang="zh-CN" altLang="en-US" sz="180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1+#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DF0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pic>
        <p:nvPicPr>
          <p:cNvPr id="6" name="Picture 2" descr="C:\Users\Administrator\Desktop\图片1.png图片1"/>
          <p:cNvPicPr>
            <a:picLocks noChangeAspect="1"/>
          </p:cNvPicPr>
          <p:nvPr/>
        </p:nvPicPr>
        <p:blipFill>
          <a:blip r:embed="rId1"/>
          <a:srcRect/>
          <a:stretch>
            <a:fillRect/>
          </a:stretch>
        </p:blipFill>
        <p:spPr>
          <a:xfrm>
            <a:off x="-49" y="1591310"/>
            <a:ext cx="7352714" cy="3675380"/>
          </a:xfrm>
          <a:prstGeom prst="rect">
            <a:avLst/>
          </a:prstGeom>
        </p:spPr>
      </p:pic>
      <p:grpSp>
        <p:nvGrpSpPr>
          <p:cNvPr id="3" name="组合 2"/>
          <p:cNvGrpSpPr/>
          <p:nvPr/>
        </p:nvGrpSpPr>
        <p:grpSpPr>
          <a:xfrm>
            <a:off x="8204248" y="1847215"/>
            <a:ext cx="3345132" cy="645160"/>
            <a:chOff x="12590" y="2909"/>
            <a:chExt cx="5268" cy="1016"/>
          </a:xfrm>
        </p:grpSpPr>
        <p:cxnSp>
          <p:nvCxnSpPr>
            <p:cNvPr id="8" name="直接连接符 7"/>
            <p:cNvCxnSpPr/>
            <p:nvPr/>
          </p:nvCxnSpPr>
          <p:spPr>
            <a:xfrm flipH="1">
              <a:off x="12590"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3206" y="2909"/>
              <a:ext cx="4652" cy="1016"/>
            </a:xfrm>
            <a:prstGeom prst="rect">
              <a:avLst/>
            </a:prstGeom>
            <a:noFill/>
          </p:spPr>
          <p:txBody>
            <a:bodyPr wrap="square" rtlCol="0">
              <a:spAutoFit/>
            </a:bodyPr>
            <a:lstStyle/>
            <a:p>
              <a:r>
                <a:rPr lang="en-US" altLang="zh-CN" sz="3600" dirty="0">
                  <a:solidFill>
                    <a:schemeClr val="bg1"/>
                  </a:solidFill>
                  <a:latin typeface="方正黑体简体" panose="02010601030101010101" pitchFamily="2" charset="-122"/>
                  <a:ea typeface="方正黑体简体" panose="02010601030101010101" pitchFamily="2" charset="-122"/>
                </a:rPr>
                <a:t>PART 05</a:t>
              </a:r>
              <a:endParaRPr lang="zh-CN" altLang="en-US" sz="3600" dirty="0">
                <a:solidFill>
                  <a:schemeClr val="bg1"/>
                </a:solidFill>
                <a:latin typeface="方正黑体简体" panose="02010601030101010101" pitchFamily="2" charset="-122"/>
                <a:ea typeface="方正黑体简体" panose="02010601030101010101" pitchFamily="2" charset="-122"/>
              </a:endParaRPr>
            </a:p>
          </p:txBody>
        </p:sp>
        <p:cxnSp>
          <p:nvCxnSpPr>
            <p:cNvPr id="14" name="直接连接符 13"/>
            <p:cNvCxnSpPr/>
            <p:nvPr/>
          </p:nvCxnSpPr>
          <p:spPr>
            <a:xfrm flipH="1">
              <a:off x="16269" y="3084"/>
              <a:ext cx="288" cy="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7548880" y="2680970"/>
            <a:ext cx="3848100" cy="922020"/>
          </a:xfrm>
          <a:prstGeom prst="rect">
            <a:avLst/>
          </a:prstGeom>
          <a:noFill/>
        </p:spPr>
        <p:txBody>
          <a:bodyPr wrap="square" rtlCol="0">
            <a:spAutoFit/>
          </a:bodyPr>
          <a:lstStyle/>
          <a:p>
            <a:pPr algn="ctr">
              <a:buNone/>
            </a:pPr>
            <a:r>
              <a:rPr lang="zh-CN" altLang="en-US" sz="5400" b="1" kern="0" dirty="0">
                <a:solidFill>
                  <a:schemeClr val="bg1"/>
                </a:solidFill>
                <a:latin typeface="微软雅黑" panose="020B0503020204020204" charset="-122"/>
                <a:ea typeface="微软雅黑" panose="020B0503020204020204" charset="-122"/>
                <a:cs typeface="微软雅黑" panose="020B0503020204020204" charset="-122"/>
                <a:sym typeface="+mn-ea"/>
              </a:rPr>
              <a:t>产品介绍</a:t>
            </a:r>
            <a:endParaRPr lang="zh-CN" altLang="en-US" sz="5400" b="1" kern="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系统介绍</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6" name="内容占位符 5" descr="系统介绍文字"/>
          <p:cNvPicPr>
            <a:picLocks noChangeAspect="1"/>
          </p:cNvPicPr>
          <p:nvPr>
            <p:ph idx="1"/>
          </p:nvPr>
        </p:nvPicPr>
        <p:blipFill>
          <a:blip r:embed="rId1"/>
          <a:srcRect l="2114" t="36116"/>
          <a:stretch>
            <a:fillRect/>
          </a:stretch>
        </p:blipFill>
        <p:spPr>
          <a:xfrm>
            <a:off x="1044575" y="1019810"/>
            <a:ext cx="9374505" cy="5166995"/>
          </a:xfrm>
          <a:prstGeom prst="rect">
            <a:avLst/>
          </a:prstGeom>
        </p:spPr>
      </p:pic>
      <p:pic>
        <p:nvPicPr>
          <p:cNvPr id="2" name="图片 1" descr="LOGO"/>
          <p:cNvPicPr>
            <a:picLocks noChangeAspect="1"/>
          </p:cNvPicPr>
          <p:nvPr/>
        </p:nvPicPr>
        <p:blipFill>
          <a:blip r:embed="rId2"/>
          <a:stretch>
            <a:fillRect/>
          </a:stretch>
        </p:blipFill>
        <p:spPr>
          <a:xfrm>
            <a:off x="10594975"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原理图布置</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4" name="内容占位符 3" descr="系统介绍图"/>
          <p:cNvPicPr>
            <a:picLocks noChangeAspect="1"/>
          </p:cNvPicPr>
          <p:nvPr>
            <p:ph idx="1"/>
          </p:nvPr>
        </p:nvPicPr>
        <p:blipFill>
          <a:blip r:embed="rId1"/>
          <a:srcRect b="9187"/>
          <a:stretch>
            <a:fillRect/>
          </a:stretch>
        </p:blipFill>
        <p:spPr>
          <a:xfrm>
            <a:off x="1019810" y="1310640"/>
            <a:ext cx="9851390" cy="4846320"/>
          </a:xfrm>
          <a:prstGeom prst="rect">
            <a:avLst/>
          </a:prstGeom>
        </p:spPr>
      </p:pic>
      <p:sp>
        <p:nvSpPr>
          <p:cNvPr id="5" name="矩形 4"/>
          <p:cNvSpPr/>
          <p:nvPr/>
        </p:nvSpPr>
        <p:spPr>
          <a:xfrm>
            <a:off x="1081405" y="1333500"/>
            <a:ext cx="9763125" cy="4586605"/>
          </a:xfrm>
          <a:prstGeom prst="rect">
            <a:avLst/>
          </a:prstGeom>
          <a:noFill/>
          <a:ln w="5715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LOGO"/>
          <p:cNvPicPr>
            <a:picLocks noChangeAspect="1"/>
          </p:cNvPicPr>
          <p:nvPr/>
        </p:nvPicPr>
        <p:blipFill>
          <a:blip r:embed="rId2"/>
          <a:stretch>
            <a:fillRect/>
          </a:stretch>
        </p:blipFill>
        <p:spPr>
          <a:xfrm>
            <a:off x="10594975" y="99060"/>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工作原理</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7" name="内容占位符 6" descr="工作原理11"/>
          <p:cNvPicPr>
            <a:picLocks noChangeAspect="1"/>
          </p:cNvPicPr>
          <p:nvPr>
            <p:ph idx="1"/>
          </p:nvPr>
        </p:nvPicPr>
        <p:blipFill>
          <a:blip r:embed="rId1"/>
          <a:srcRect t="28402"/>
          <a:stretch>
            <a:fillRect/>
          </a:stretch>
        </p:blipFill>
        <p:spPr>
          <a:xfrm>
            <a:off x="695325" y="1276985"/>
            <a:ext cx="10480675" cy="4514215"/>
          </a:xfrm>
          <a:prstGeom prst="rect">
            <a:avLst/>
          </a:prstGeom>
        </p:spPr>
      </p:pic>
      <p:pic>
        <p:nvPicPr>
          <p:cNvPr id="2" name="图片 1" descr="LOGO"/>
          <p:cNvPicPr>
            <a:picLocks noChangeAspect="1"/>
          </p:cNvPicPr>
          <p:nvPr/>
        </p:nvPicPr>
        <p:blipFill>
          <a:blip r:embed="rId2"/>
          <a:stretch>
            <a:fillRect/>
          </a:stretch>
        </p:blipFill>
        <p:spPr>
          <a:xfrm>
            <a:off x="10575290" y="97155"/>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5" name="组合 4"/>
            <p:cNvGrpSpPr/>
            <p:nvPr/>
          </p:nvGrpSpPr>
          <p:grpSpPr>
            <a:xfrm rot="18900000">
              <a:off x="1062" y="460"/>
              <a:ext cx="616" cy="584"/>
              <a:chOff x="9851" y="5951"/>
              <a:chExt cx="972" cy="922"/>
            </a:xfrm>
          </p:grpSpPr>
          <p:sp>
            <p:nvSpPr>
              <p:cNvPr id="6" name="矩形 5"/>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工作原理</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4" name="内容占位符 3" descr="英文"/>
          <p:cNvPicPr>
            <a:picLocks noChangeAspect="1"/>
          </p:cNvPicPr>
          <p:nvPr>
            <p:ph idx="1"/>
          </p:nvPr>
        </p:nvPicPr>
        <p:blipFill>
          <a:blip r:embed="rId1"/>
          <a:srcRect r="3545" b="5910"/>
          <a:stretch>
            <a:fillRect/>
          </a:stretch>
        </p:blipFill>
        <p:spPr>
          <a:xfrm>
            <a:off x="1274445" y="1035050"/>
            <a:ext cx="9130030" cy="5313045"/>
          </a:xfrm>
          <a:prstGeom prst="rect">
            <a:avLst/>
          </a:prstGeom>
        </p:spPr>
      </p:pic>
      <p:pic>
        <p:nvPicPr>
          <p:cNvPr id="2" name="图片 1" descr="LOGO"/>
          <p:cNvPicPr>
            <a:picLocks noChangeAspect="1"/>
          </p:cNvPicPr>
          <p:nvPr/>
        </p:nvPicPr>
        <p:blipFill>
          <a:blip r:embed="rId2"/>
          <a:stretch>
            <a:fillRect/>
          </a:stretch>
        </p:blipFill>
        <p:spPr>
          <a:xfrm>
            <a:off x="10594975" y="97155"/>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系统组成</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4" name="内容占位符 3" descr="系统组成"/>
          <p:cNvPicPr>
            <a:picLocks noChangeAspect="1"/>
          </p:cNvPicPr>
          <p:nvPr>
            <p:ph idx="1"/>
          </p:nvPr>
        </p:nvPicPr>
        <p:blipFill>
          <a:blip r:embed="rId1"/>
          <a:srcRect t="24077"/>
          <a:stretch>
            <a:fillRect/>
          </a:stretch>
        </p:blipFill>
        <p:spPr>
          <a:xfrm>
            <a:off x="739775" y="1134110"/>
            <a:ext cx="10269855" cy="4799330"/>
          </a:xfrm>
          <a:prstGeom prst="rect">
            <a:avLst/>
          </a:prstGeom>
        </p:spPr>
      </p:pic>
      <p:pic>
        <p:nvPicPr>
          <p:cNvPr id="2" name="图片 1" descr="LOGO"/>
          <p:cNvPicPr>
            <a:picLocks noChangeAspect="1"/>
          </p:cNvPicPr>
          <p:nvPr/>
        </p:nvPicPr>
        <p:blipFill>
          <a:blip r:embed="rId2"/>
          <a:stretch>
            <a:fillRect/>
          </a:stretch>
        </p:blipFill>
        <p:spPr>
          <a:xfrm>
            <a:off x="10594975" y="99060"/>
            <a:ext cx="1134110" cy="586105"/>
          </a:xfrm>
          <a:prstGeom prst="rect">
            <a:avLst/>
          </a:prstGeom>
        </p:spPr>
      </p:pic>
      <p:grpSp>
        <p:nvGrpSpPr>
          <p:cNvPr id="5" name="组合 4"/>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应用领域</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5" name="内容占位符 3" descr="应用领域"/>
          <p:cNvPicPr>
            <a:picLocks noChangeAspect="1"/>
          </p:cNvPicPr>
          <p:nvPr>
            <p:ph idx="1"/>
          </p:nvPr>
        </p:nvPicPr>
        <p:blipFill>
          <a:blip r:embed="rId1"/>
          <a:srcRect l="6884" t="9412" r="5232" b="10069"/>
          <a:stretch>
            <a:fillRect/>
          </a:stretch>
        </p:blipFill>
        <p:spPr>
          <a:xfrm>
            <a:off x="1044575" y="1006475"/>
            <a:ext cx="9413875" cy="5425440"/>
          </a:xfrm>
          <a:prstGeom prst="rect">
            <a:avLst/>
          </a:prstGeom>
        </p:spPr>
      </p:pic>
      <p:pic>
        <p:nvPicPr>
          <p:cNvPr id="2" name="图片 1" descr="LOGO"/>
          <p:cNvPicPr>
            <a:picLocks noChangeAspect="1"/>
          </p:cNvPicPr>
          <p:nvPr/>
        </p:nvPicPr>
        <p:blipFill>
          <a:blip r:embed="rId2"/>
          <a:stretch>
            <a:fillRect/>
          </a:stretch>
        </p:blipFill>
        <p:spPr>
          <a:xfrm>
            <a:off x="10594975" y="99060"/>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6" name="组合 5"/>
            <p:cNvGrpSpPr/>
            <p:nvPr/>
          </p:nvGrpSpPr>
          <p:grpSpPr>
            <a:xfrm rot="18900000">
              <a:off x="1062" y="460"/>
              <a:ext cx="616" cy="584"/>
              <a:chOff x="9851" y="5951"/>
              <a:chExt cx="972" cy="922"/>
            </a:xfrm>
          </p:grpSpPr>
          <p:sp>
            <p:nvSpPr>
              <p:cNvPr id="7" name="矩形 6"/>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rot="18900000">
              <a:off x="680" y="460"/>
              <a:ext cx="616" cy="584"/>
              <a:chOff x="9851" y="5951"/>
              <a:chExt cx="972" cy="922"/>
            </a:xfrm>
          </p:grpSpPr>
          <p:sp>
            <p:nvSpPr>
              <p:cNvPr id="10" name="矩形 9"/>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18900000">
              <a:off x="289" y="464"/>
              <a:ext cx="616" cy="584"/>
              <a:chOff x="9851" y="5951"/>
              <a:chExt cx="972" cy="922"/>
            </a:xfrm>
          </p:grpSpPr>
          <p:sp>
            <p:nvSpPr>
              <p:cNvPr id="13" name="矩形 12"/>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5" name="矩形 14"/>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
        <p:nvSpPr>
          <p:cNvPr id="3" name="文本框 2"/>
          <p:cNvSpPr txBox="1"/>
          <p:nvPr/>
        </p:nvSpPr>
        <p:spPr>
          <a:xfrm>
            <a:off x="2758440" y="2668270"/>
            <a:ext cx="516255" cy="337185"/>
          </a:xfrm>
          <a:prstGeom prst="rect">
            <a:avLst/>
          </a:prstGeom>
          <a:noFill/>
        </p:spPr>
        <p:txBody>
          <a:bodyPr wrap="square" rtlCol="0">
            <a:spAutoFit/>
          </a:bodyPr>
          <a:p>
            <a:pPr>
              <a:defRPr/>
            </a:pPr>
            <a:r>
              <a:rPr lang="zh-CN" altLang="en-US" sz="1600" kern="0" dirty="0">
                <a:solidFill>
                  <a:srgbClr val="5F5A59"/>
                </a:solidFill>
                <a:latin typeface="微软雅黑" panose="020B0503020204020204" charset="-122"/>
                <a:ea typeface="微软雅黑" panose="020B0503020204020204" charset="-122"/>
                <a:cs typeface="微软雅黑" panose="020B0503020204020204" charset="-122"/>
                <a:sym typeface="+mn-ea"/>
              </a:rPr>
              <a:t>等</a:t>
            </a:r>
            <a:endParaRPr lang="zh-CN" altLang="en-US" sz="1600" kern="0" dirty="0">
              <a:solidFill>
                <a:srgbClr val="5F5A59"/>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5" grpId="0" bldLvl="0" animBg="1"/>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分布平面图</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4" name="内容占位符 3" descr="图1"/>
          <p:cNvPicPr>
            <a:picLocks noChangeAspect="1"/>
          </p:cNvPicPr>
          <p:nvPr>
            <p:ph idx="1"/>
          </p:nvPr>
        </p:nvPicPr>
        <p:blipFill>
          <a:blip r:embed="rId1"/>
          <a:srcRect t="9193"/>
          <a:stretch>
            <a:fillRect/>
          </a:stretch>
        </p:blipFill>
        <p:spPr>
          <a:xfrm>
            <a:off x="1170940" y="789940"/>
            <a:ext cx="9201150" cy="5473065"/>
          </a:xfrm>
          <a:prstGeom prst="rect">
            <a:avLst/>
          </a:prstGeom>
        </p:spPr>
      </p:pic>
      <p:sp>
        <p:nvSpPr>
          <p:cNvPr id="7" name="矩形 6"/>
          <p:cNvSpPr/>
          <p:nvPr/>
        </p:nvSpPr>
        <p:spPr>
          <a:xfrm>
            <a:off x="1190625" y="1028700"/>
            <a:ext cx="9153525" cy="5219700"/>
          </a:xfrm>
          <a:prstGeom prst="rect">
            <a:avLst/>
          </a:prstGeom>
          <a:noFill/>
          <a:ln w="53975">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LOGO"/>
          <p:cNvPicPr>
            <a:picLocks noChangeAspect="1"/>
          </p:cNvPicPr>
          <p:nvPr/>
        </p:nvPicPr>
        <p:blipFill>
          <a:blip r:embed="rId2"/>
          <a:stretch>
            <a:fillRect/>
          </a:stretch>
        </p:blipFill>
        <p:spPr>
          <a:xfrm>
            <a:off x="10594975" y="97155"/>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8" name="组合 7"/>
            <p:cNvGrpSpPr/>
            <p:nvPr/>
          </p:nvGrpSpPr>
          <p:grpSpPr>
            <a:xfrm rot="18900000">
              <a:off x="1062" y="460"/>
              <a:ext cx="616" cy="584"/>
              <a:chOff x="9851" y="5951"/>
              <a:chExt cx="972" cy="922"/>
            </a:xfrm>
          </p:grpSpPr>
          <p:sp>
            <p:nvSpPr>
              <p:cNvPr id="9" name="矩形 8"/>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1" name="组合 10"/>
            <p:cNvGrpSpPr/>
            <p:nvPr/>
          </p:nvGrpSpPr>
          <p:grpSpPr>
            <a:xfrm rot="18900000">
              <a:off x="680" y="460"/>
              <a:ext cx="616" cy="584"/>
              <a:chOff x="9851" y="5951"/>
              <a:chExt cx="972" cy="922"/>
            </a:xfrm>
          </p:grpSpPr>
          <p:sp>
            <p:nvSpPr>
              <p:cNvPr id="12" name="矩形 11"/>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4" name="组合 13"/>
            <p:cNvGrpSpPr/>
            <p:nvPr/>
          </p:nvGrpSpPr>
          <p:grpSpPr>
            <a:xfrm rot="18900000">
              <a:off x="289" y="464"/>
              <a:ext cx="616" cy="584"/>
              <a:chOff x="9851" y="5951"/>
              <a:chExt cx="972" cy="922"/>
            </a:xfrm>
          </p:grpSpPr>
          <p:sp>
            <p:nvSpPr>
              <p:cNvPr id="15" name="矩形 14"/>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7" name="矩形 16"/>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7" grpId="0" bldLvl="0" animBg="1"/>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组成部分</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5" name="内容占位符 4" descr="图2"/>
          <p:cNvPicPr>
            <a:picLocks noChangeAspect="1"/>
          </p:cNvPicPr>
          <p:nvPr>
            <p:ph idx="1"/>
          </p:nvPr>
        </p:nvPicPr>
        <p:blipFill>
          <a:blip r:embed="rId1"/>
          <a:srcRect l="4710" r="7066" b="11255"/>
          <a:stretch>
            <a:fillRect/>
          </a:stretch>
        </p:blipFill>
        <p:spPr>
          <a:xfrm>
            <a:off x="832485" y="1062990"/>
            <a:ext cx="10016490" cy="5229225"/>
          </a:xfrm>
          <a:prstGeom prst="rect">
            <a:avLst/>
          </a:prstGeom>
        </p:spPr>
      </p:pic>
      <p:sp>
        <p:nvSpPr>
          <p:cNvPr id="6" name="矩形 5"/>
          <p:cNvSpPr/>
          <p:nvPr/>
        </p:nvSpPr>
        <p:spPr>
          <a:xfrm>
            <a:off x="1097915" y="1057275"/>
            <a:ext cx="228600" cy="49244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3406775" y="1062990"/>
            <a:ext cx="256540" cy="49244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5733415" y="1062990"/>
            <a:ext cx="256540" cy="49244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8029575" y="1062990"/>
            <a:ext cx="256540" cy="49244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10338435" y="1062990"/>
            <a:ext cx="256540" cy="49244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rot="16200000">
            <a:off x="5718175" y="-3557270"/>
            <a:ext cx="256540" cy="94970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rot="16200000">
            <a:off x="5628005" y="-1245235"/>
            <a:ext cx="437515" cy="94970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rot="16200000">
            <a:off x="5644515" y="1036955"/>
            <a:ext cx="404495" cy="94970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LOGO"/>
          <p:cNvPicPr>
            <a:picLocks noChangeAspect="1"/>
          </p:cNvPicPr>
          <p:nvPr/>
        </p:nvPicPr>
        <p:blipFill>
          <a:blip r:embed="rId2"/>
          <a:stretch>
            <a:fillRect/>
          </a:stretch>
        </p:blipFill>
        <p:spPr>
          <a:xfrm>
            <a:off x="10594975" y="99060"/>
            <a:ext cx="1134110" cy="586105"/>
          </a:xfrm>
          <a:prstGeom prst="rect">
            <a:avLst/>
          </a:prstGeom>
        </p:spPr>
      </p:pic>
      <p:grpSp>
        <p:nvGrpSpPr>
          <p:cNvPr id="4" name="组合 3"/>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15" name="矩形 14"/>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7" name="组合 16"/>
            <p:cNvGrpSpPr/>
            <p:nvPr/>
          </p:nvGrpSpPr>
          <p:grpSpPr>
            <a:xfrm rot="18900000">
              <a:off x="680" y="460"/>
              <a:ext cx="616" cy="584"/>
              <a:chOff x="9851" y="5951"/>
              <a:chExt cx="972" cy="922"/>
            </a:xfrm>
          </p:grpSpPr>
          <p:sp>
            <p:nvSpPr>
              <p:cNvPr id="18" name="矩形 17"/>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 name="组合 19"/>
            <p:cNvGrpSpPr/>
            <p:nvPr/>
          </p:nvGrpSpPr>
          <p:grpSpPr>
            <a:xfrm rot="18900000">
              <a:off x="289" y="464"/>
              <a:ext cx="616" cy="584"/>
              <a:chOff x="9851" y="5951"/>
              <a:chExt cx="972" cy="922"/>
            </a:xfrm>
          </p:grpSpPr>
          <p:sp>
            <p:nvSpPr>
              <p:cNvPr id="21" name="矩形 20"/>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23" name="矩形 22"/>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3" grpId="0" bldLvl="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1170940" y="290830"/>
            <a:ext cx="7327265" cy="460375"/>
          </a:xfrm>
          <a:prstGeom prst="rect">
            <a:avLst/>
          </a:prstGeom>
          <a:noFill/>
        </p:spPr>
        <p:txBody>
          <a:bodyPr wrap="square" rtlCol="0">
            <a:spAutoFit/>
          </a:bodyPr>
          <a:p>
            <a:pPr>
              <a:defRPr/>
            </a:pPr>
            <a:r>
              <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rPr>
              <a:t>企业精神</a:t>
            </a:r>
            <a:endParaRPr lang="zh-CN" altLang="en-US" sz="2400" b="1" kern="0"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2" name="内容占位符 1"/>
          <p:cNvSpPr/>
          <p:nvPr>
            <p:ph idx="1"/>
          </p:nvPr>
        </p:nvSpPr>
        <p:spPr>
          <a:xfrm>
            <a:off x="832485" y="1680845"/>
            <a:ext cx="4034790" cy="4351655"/>
          </a:xfrm>
        </p:spPr>
        <p:txBody>
          <a:bodyPr/>
          <a:p>
            <a:pPr marL="0" indent="0" algn="just">
              <a:lnSpc>
                <a:spcPct val="150000"/>
              </a:lnSpc>
              <a:buNone/>
            </a:pPr>
            <a:r>
              <a:rPr lang="en-US" altLang="zh-CN" sz="2000">
                <a:latin typeface="微软雅黑" panose="020B0503020204020204" charset="-122"/>
                <a:ea typeface="微软雅黑" panose="020B0503020204020204" charset="-122"/>
                <a:cs typeface="微软雅黑" panose="020B0503020204020204" charset="-122"/>
                <a:sym typeface="+mn-ea"/>
              </a:rPr>
              <a:t>      </a:t>
            </a:r>
            <a:r>
              <a:rPr lang="zh-CN" altLang="en-US" sz="2000">
                <a:latin typeface="微软雅黑" panose="020B0503020204020204" charset="-122"/>
                <a:ea typeface="微软雅黑" panose="020B0503020204020204" charset="-122"/>
                <a:cs typeface="微软雅黑" panose="020B0503020204020204" charset="-122"/>
                <a:sym typeface="+mn-ea"/>
              </a:rPr>
              <a:t>公司本着“团结、拼搏、求真、务实”的企业精神，遵循“以市场为导向，以质量求发展，以管理创效益”的经营理念及“严格控制质量，制造优质产品”的质量方针，竭诚为新老客户提供优质的产品和服务！</a:t>
            </a:r>
            <a:endParaRPr lang="zh-CN" altLang="en-US" sz="20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000">
              <a:latin typeface="微软雅黑" panose="020B0503020204020204" charset="-122"/>
              <a:ea typeface="微软雅黑" panose="020B0503020204020204" charset="-122"/>
              <a:cs typeface="微软雅黑" panose="020B0503020204020204" charset="-122"/>
            </a:endParaRPr>
          </a:p>
        </p:txBody>
      </p:sp>
      <p:pic>
        <p:nvPicPr>
          <p:cNvPr id="4" name="内容占位符 3" descr="微信图片_20180422222526"/>
          <p:cNvPicPr>
            <a:picLocks noChangeAspect="1"/>
          </p:cNvPicPr>
          <p:nvPr/>
        </p:nvPicPr>
        <p:blipFill>
          <a:blip r:embed="rId1"/>
          <a:stretch>
            <a:fillRect/>
          </a:stretch>
        </p:blipFill>
        <p:spPr>
          <a:xfrm>
            <a:off x="5273675" y="1680845"/>
            <a:ext cx="6928485" cy="4070350"/>
          </a:xfrm>
          <a:prstGeom prst="rect">
            <a:avLst/>
          </a:prstGeom>
        </p:spPr>
      </p:pic>
      <p:pic>
        <p:nvPicPr>
          <p:cNvPr id="5" name="图片 4" descr="LOGO"/>
          <p:cNvPicPr>
            <a:picLocks noChangeAspect="1"/>
          </p:cNvPicPr>
          <p:nvPr/>
        </p:nvPicPr>
        <p:blipFill>
          <a:blip r:embed="rId2"/>
          <a:stretch>
            <a:fillRect/>
          </a:stretch>
        </p:blipFill>
        <p:spPr>
          <a:xfrm>
            <a:off x="10594975" y="97155"/>
            <a:ext cx="1134110" cy="586105"/>
          </a:xfrm>
          <a:prstGeom prst="rect">
            <a:avLst/>
          </a:prstGeom>
        </p:spPr>
      </p:pic>
      <p:grpSp>
        <p:nvGrpSpPr>
          <p:cNvPr id="6" name="组合 5"/>
          <p:cNvGrpSpPr/>
          <p:nvPr/>
        </p:nvGrpSpPr>
        <p:grpSpPr>
          <a:xfrm>
            <a:off x="280670" y="377190"/>
            <a:ext cx="681990" cy="288925"/>
            <a:chOff x="289" y="460"/>
            <a:chExt cx="1389" cy="588"/>
          </a:xfrm>
        </p:grpSpPr>
        <p:grpSp>
          <p:nvGrpSpPr>
            <p:cNvPr id="7" name="组合 6"/>
            <p:cNvGrpSpPr/>
            <p:nvPr/>
          </p:nvGrpSpPr>
          <p:grpSpPr>
            <a:xfrm rot="18900000">
              <a:off x="1062" y="460"/>
              <a:ext cx="616" cy="584"/>
              <a:chOff x="9851" y="5951"/>
              <a:chExt cx="972" cy="922"/>
            </a:xfrm>
          </p:grpSpPr>
          <p:sp>
            <p:nvSpPr>
              <p:cNvPr id="8" name="矩形 7"/>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 name="组合 9"/>
            <p:cNvGrpSpPr/>
            <p:nvPr/>
          </p:nvGrpSpPr>
          <p:grpSpPr>
            <a:xfrm rot="18900000">
              <a:off x="680" y="460"/>
              <a:ext cx="616" cy="584"/>
              <a:chOff x="9851" y="5951"/>
              <a:chExt cx="972" cy="922"/>
            </a:xfrm>
          </p:grpSpPr>
          <p:sp>
            <p:nvSpPr>
              <p:cNvPr id="11" name="矩形 10"/>
              <p:cNvSpPr/>
              <p:nvPr/>
            </p:nvSpPr>
            <p:spPr>
              <a:xfrm>
                <a:off x="10061" y="6161"/>
                <a:ext cx="762" cy="7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rot="18900000">
              <a:off x="289" y="464"/>
              <a:ext cx="616" cy="584"/>
              <a:chOff x="9851" y="5951"/>
              <a:chExt cx="972" cy="922"/>
            </a:xfrm>
          </p:grpSpPr>
          <p:sp>
            <p:nvSpPr>
              <p:cNvPr id="14" name="矩形 13"/>
              <p:cNvSpPr/>
              <p:nvPr/>
            </p:nvSpPr>
            <p:spPr>
              <a:xfrm>
                <a:off x="10061" y="6161"/>
                <a:ext cx="762" cy="7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9851" y="5951"/>
                <a:ext cx="762" cy="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6" name="矩形 15"/>
          <p:cNvSpPr/>
          <p:nvPr/>
        </p:nvSpPr>
        <p:spPr>
          <a:xfrm>
            <a:off x="1044575" y="775335"/>
            <a:ext cx="10800080" cy="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图片1"/>
          <p:cNvPicPr>
            <a:picLocks noChangeAspect="1"/>
          </p:cNvPicPr>
          <p:nvPr/>
        </p:nvPicPr>
        <p:blipFill>
          <a:blip r:embed="rId3"/>
          <a:stretch>
            <a:fillRect/>
          </a:stretch>
        </p:blipFill>
        <p:spPr>
          <a:xfrm>
            <a:off x="8112760" y="56515"/>
            <a:ext cx="2542540"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
                                            <p:txEl>
                                              <p:pRg st="0" end="0"/>
                                            </p:txEl>
                                          </p:spTgt>
                                        </p:tgtEl>
                                        <p:attrNameLst>
                                          <p:attrName>style.visibility</p:attrName>
                                        </p:attrNameLst>
                                      </p:cBhvr>
                                      <p:to>
                                        <p:strVal val="visible"/>
                                      </p:to>
                                    </p:set>
                                    <p:animEffect transition="in" filter="fade">
                                      <p:cBhvr>
                                        <p:cTn id="3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6" grpId="0" bldLvl="0" animBg="1"/>
      <p:bldP spid="2"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4223657" y="3513209"/>
            <a:ext cx="13149942" cy="3344791"/>
          </a:xfrm>
          <a:prstGeom prst="parallelogram">
            <a:avLst>
              <a:gd name="adj" fmla="val 70231"/>
            </a:avLst>
          </a:prstGeom>
          <a:blipFill dpi="0" rotWithShape="1">
            <a:blip r:embed="rId1"/>
            <a:srcRect/>
            <a:stretch>
              <a:fillRect t="-70598" b="-70598"/>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p>
        </p:txBody>
      </p:sp>
      <p:sp>
        <p:nvSpPr>
          <p:cNvPr id="3" name="平行四边形 2"/>
          <p:cNvSpPr/>
          <p:nvPr/>
        </p:nvSpPr>
        <p:spPr>
          <a:xfrm>
            <a:off x="6966858" y="754743"/>
            <a:ext cx="13149942" cy="6103257"/>
          </a:xfrm>
          <a:prstGeom prst="parallelogram">
            <a:avLst>
              <a:gd name="adj" fmla="val 70231"/>
            </a:avLst>
          </a:prstGeom>
          <a:blipFill dpi="0" rotWithShape="1">
            <a:blip r:embed="rId2"/>
            <a:srcRect/>
            <a:stretch>
              <a:fillRect t="-20413" b="-20413"/>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p>
        </p:txBody>
      </p:sp>
      <p:sp>
        <p:nvSpPr>
          <p:cNvPr id="4" name="平行四边形 3"/>
          <p:cNvSpPr/>
          <p:nvPr/>
        </p:nvSpPr>
        <p:spPr>
          <a:xfrm>
            <a:off x="-5413828" y="2997951"/>
            <a:ext cx="7619999" cy="2502962"/>
          </a:xfrm>
          <a:prstGeom prst="parallelogram">
            <a:avLst>
              <a:gd name="adj" fmla="val 70231"/>
            </a:avLst>
          </a:prstGeom>
          <a:solidFill>
            <a:srgbClr val="C00000"/>
          </a:solidFill>
          <a:ln w="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p>
        </p:txBody>
      </p:sp>
      <p:sp>
        <p:nvSpPr>
          <p:cNvPr id="5" name="平行四边形 4"/>
          <p:cNvSpPr/>
          <p:nvPr/>
        </p:nvSpPr>
        <p:spPr>
          <a:xfrm>
            <a:off x="8533695" y="4290254"/>
            <a:ext cx="7868356" cy="1790699"/>
          </a:xfrm>
          <a:prstGeom prst="parallelogram">
            <a:avLst>
              <a:gd name="adj" fmla="val 70231"/>
            </a:avLst>
          </a:prstGeom>
          <a:solidFill>
            <a:srgbClr val="C00000"/>
          </a:solidFill>
          <a:ln w="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p>
        </p:txBody>
      </p:sp>
      <p:sp>
        <p:nvSpPr>
          <p:cNvPr id="6" name="文本框 5"/>
          <p:cNvSpPr txBox="1"/>
          <p:nvPr/>
        </p:nvSpPr>
        <p:spPr>
          <a:xfrm>
            <a:off x="639334" y="1216386"/>
            <a:ext cx="8669766" cy="1106805"/>
          </a:xfrm>
          <a:prstGeom prst="rect">
            <a:avLst/>
          </a:prstGeom>
          <a:noFill/>
        </p:spPr>
        <p:txBody>
          <a:bodyPr wrap="square" rtlCol="0">
            <a:spAutoFit/>
          </a:bodyPr>
          <a:lstStyle/>
          <a:p>
            <a:pPr algn="ctr"/>
            <a:r>
              <a:rPr lang="zh-CN" altLang="en-US" sz="6600" b="1"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感谢您的观看</a:t>
            </a:r>
            <a:endParaRPr lang="zh-CN" altLang="en-US" sz="6600" b="1"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3555628" y="2472277"/>
            <a:ext cx="2837180" cy="337185"/>
          </a:xfrm>
          <a:prstGeom prst="rect">
            <a:avLst/>
          </a:prstGeom>
          <a:noFill/>
        </p:spPr>
        <p:txBody>
          <a:bodyPr wrap="none">
            <a:spAutoFit/>
          </a:bodyPr>
          <a:lstStyle/>
          <a:p>
            <a:pPr algn="ctr"/>
            <a:r>
              <a:rPr lang="zh-CN" altLang="en-US" sz="1600" spc="300" dirty="0">
                <a:solidFill>
                  <a:schemeClr val="tx1"/>
                </a:solidFill>
                <a:effectLst>
                  <a:outerShdw blurRad="50800" dist="38100" dir="2700000" algn="tl" rotWithShape="0">
                    <a:prstClr val="black">
                      <a:alpha val="39000"/>
                    </a:prstClr>
                  </a:outerShdw>
                </a:effectLst>
                <a:latin typeface="微软雅黑" panose="020B0503020204020204" charset="-122"/>
                <a:ea typeface="微软雅黑" panose="020B0503020204020204" charset="-122"/>
                <a:cs typeface="微软雅黑" panose="020B0503020204020204" charset="-122"/>
                <a:sym typeface="+mn-ea"/>
              </a:rPr>
              <a:t>上海润滑设备厂有限公司</a:t>
            </a:r>
            <a:endParaRPr lang="zh-CN" altLang="en-US" sz="1600" spc="300" dirty="0">
              <a:solidFill>
                <a:schemeClr val="tx1"/>
              </a:solidFill>
              <a:effectLst>
                <a:outerShdw blurRad="50800" dist="38100" dir="2700000" algn="tl" rotWithShape="0">
                  <a:prstClr val="black">
                    <a:alpha val="39000"/>
                  </a:prst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8" name="直接连接符 7"/>
          <p:cNvCxnSpPr/>
          <p:nvPr/>
        </p:nvCxnSpPr>
        <p:spPr>
          <a:xfrm>
            <a:off x="1380571" y="2377027"/>
            <a:ext cx="7157381" cy="0"/>
          </a:xfrm>
          <a:prstGeom prst="line">
            <a:avLst/>
          </a:prstGeom>
          <a:ln>
            <a:solidFill>
              <a:srgbClr val="411A0D"/>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Tm="10000">
        <p:cover/>
      </p:transition>
    </mc:Choice>
    <mc:Fallback>
      <p:transition spd="slow" advTm="10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0"/>
                                  </p:stCondLst>
                                  <p:childTnLst>
                                    <p:set>
                                      <p:cBhvr>
                                        <p:cTn id="25" dur="1000"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Effect transition="in" filter="fade">
                                      <p:cBhvr>
                                        <p:cTn id="28" dur="1000"/>
                                        <p:tgtEl>
                                          <p:spTgt spid="6"/>
                                        </p:tgtEl>
                                      </p:cBhvr>
                                    </p:animEffect>
                                  </p:childTnLst>
                                </p:cTn>
                              </p:par>
                              <p:par>
                                <p:cTn id="29" presetID="53" presetClass="entr" presetSubtype="16" fill="hold" grpId="0" nodeType="withEffect">
                                  <p:stCondLst>
                                    <p:cond delay="0"/>
                                  </p:stCondLst>
                                  <p:childTnLst>
                                    <p:set>
                                      <p:cBhvr>
                                        <p:cTn id="30" dur="1000"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Effect transition="in" filter="fade">
                                      <p:cBhvr>
                                        <p:cTn id="33" dur="1000"/>
                                        <p:tgtEl>
                                          <p:spTgt spid="7"/>
                                        </p:tgtEl>
                                      </p:cBhvr>
                                    </p:animEffect>
                                  </p:childTnLst>
                                </p:cTn>
                              </p:par>
                              <p:par>
                                <p:cTn id="34" presetID="53" presetClass="entr" presetSubtype="16" fill="hold" nodeType="withEffect">
                                  <p:stCondLst>
                                    <p:cond delay="0"/>
                                  </p:stCondLst>
                                  <p:childTnLst>
                                    <p:set>
                                      <p:cBhvr>
                                        <p:cTn id="35" dur="1000"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Effect transition="in" filter="fade">
                                      <p:cBhvr>
                                        <p:cTn id="3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animBg="1"/>
      <p:bldP spid="2" grpId="0" animBg="1"/>
      <p:bldP spid="4" grpId="0" animBg="1"/>
      <p:bldP spid="5" grpId="0" animBg="1"/>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KSO_WM_UNIT_TABLE_BEAUTIFY" val="smartTable{7c5cbba5-db7f-4a0c-8eed-715999843847}"/>
  <p:tag name="TABLE_ENDDRAG_ORIGIN_RECT" val="709*370"/>
  <p:tag name="TABLE_ENDDRAG_RECT" val="94*147*709*365"/>
</p:tagLst>
</file>

<file path=ppt/tags/tag7.xml><?xml version="1.0" encoding="utf-8"?>
<p:tagLst xmlns:p="http://schemas.openxmlformats.org/presentationml/2006/main">
  <p:tag name="KSO_WPP_MARK_KEY" val="26ae9efc-8975-4da5-bad4-5ef7c4a305d6"/>
  <p:tag name="COMMONDATA" val="eyJoZGlkIjoiZDJlZmEyNTk0MmFhYzA3M2FhNTM3YjY0NmVlM2NhNz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14717</Words>
  <Application>WPS 演示</Application>
  <PresentationFormat>宽屏</PresentationFormat>
  <Paragraphs>1124</Paragraphs>
  <Slides>74</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74</vt:i4>
      </vt:variant>
    </vt:vector>
  </HeadingPairs>
  <TitlesOfParts>
    <vt:vector size="90" baseType="lpstr">
      <vt:lpstr>Arial</vt:lpstr>
      <vt:lpstr>宋体</vt:lpstr>
      <vt:lpstr>Wingdings</vt:lpstr>
      <vt:lpstr>U.S. 101</vt:lpstr>
      <vt:lpstr>AMGDT</vt:lpstr>
      <vt:lpstr>Roboto</vt:lpstr>
      <vt:lpstr>Times New Roman</vt:lpstr>
      <vt:lpstr>Open Sans Light</vt:lpstr>
      <vt:lpstr>微软雅黑</vt:lpstr>
      <vt:lpstr>方正黑体简体</vt:lpstr>
      <vt:lpstr>Arial Unicode MS</vt:lpstr>
      <vt:lpstr>Calibri Light</vt:lpstr>
      <vt:lpstr>Calibri</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SR/ZNRH智能润滑系统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博一广告 1</cp:lastModifiedBy>
  <cp:revision>44</cp:revision>
  <dcterms:created xsi:type="dcterms:W3CDTF">2021-10-31T05:35:00Z</dcterms:created>
  <dcterms:modified xsi:type="dcterms:W3CDTF">2023-06-18T08:29:20Z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A5D60B1FA6144DF099B491E90A4EB42D_12</vt:lpwstr>
  </property>
</Properties>
</file>